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2D667-89C4-433E-BFE5-7348BA3150E8}" type="datetimeFigureOut">
              <a:rPr lang="id-ID" smtClean="0"/>
              <a:t>15/06/2016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F5C25-EE8F-4B3C-9D72-09843DD7B726}" type="slidenum">
              <a:rPr lang="id-ID" smtClean="0"/>
              <a:t>‹#›</a:t>
            </a:fld>
            <a:endParaRPr lang="id-ID"/>
          </a:p>
        </p:txBody>
      </p:sp>
    </p:spTree>
    <p:extLst>
      <p:ext uri="{BB962C8B-B14F-4D97-AF65-F5344CB8AC3E}">
        <p14:creationId xmlns:p14="http://schemas.microsoft.com/office/powerpoint/2010/main" val="113292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F1F5C25-EE8F-4B3C-9D72-09843DD7B726}" type="slidenum">
              <a:rPr lang="id-ID" smtClean="0"/>
              <a:t>20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A9EAE34-186E-4350-BD8B-0279E31B8DC5}" type="datetimeFigureOut">
              <a:rPr lang="id-ID" smtClean="0"/>
              <a:t>15/06/2016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9BD8118-0CC5-4C9E-AF67-F07C0BE068CC}"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9EAE34-186E-4350-BD8B-0279E31B8DC5}" type="datetimeFigureOut">
              <a:rPr lang="id-ID" smtClean="0"/>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BD8118-0CC5-4C9E-AF67-F07C0BE068C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9EAE34-186E-4350-BD8B-0279E31B8DC5}" type="datetimeFigureOut">
              <a:rPr lang="id-ID" smtClean="0"/>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BD8118-0CC5-4C9E-AF67-F07C0BE068C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A9EAE34-186E-4350-BD8B-0279E31B8DC5}" type="datetimeFigureOut">
              <a:rPr lang="id-ID" smtClean="0"/>
              <a:t>15/06/2016</a:t>
            </a:fld>
            <a:endParaRPr lang="id-ID"/>
          </a:p>
        </p:txBody>
      </p:sp>
      <p:sp>
        <p:nvSpPr>
          <p:cNvPr id="9" name="Slide Number Placeholder 8"/>
          <p:cNvSpPr>
            <a:spLocks noGrp="1"/>
          </p:cNvSpPr>
          <p:nvPr>
            <p:ph type="sldNum" sz="quarter" idx="15"/>
          </p:nvPr>
        </p:nvSpPr>
        <p:spPr/>
        <p:txBody>
          <a:bodyPr rtlCol="0"/>
          <a:lstStyle/>
          <a:p>
            <a:fld id="{09BD8118-0CC5-4C9E-AF67-F07C0BE068CC}"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A9EAE34-186E-4350-BD8B-0279E31B8DC5}" type="datetimeFigureOut">
              <a:rPr lang="id-ID" smtClean="0"/>
              <a:t>15/06/2016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BD8118-0CC5-4C9E-AF67-F07C0BE068C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9EAE34-186E-4350-BD8B-0279E31B8DC5}" type="datetimeFigureOut">
              <a:rPr lang="id-ID" smtClean="0"/>
              <a:t>15/06/2016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BD8118-0CC5-4C9E-AF67-F07C0BE068CC}"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A9EAE34-186E-4350-BD8B-0279E31B8DC5}" type="datetimeFigureOut">
              <a:rPr lang="id-ID" smtClean="0"/>
              <a:t>15/06/2016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9BD8118-0CC5-4C9E-AF67-F07C0BE068CC}"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A9EAE34-186E-4350-BD8B-0279E31B8DC5}" type="datetimeFigureOut">
              <a:rPr lang="id-ID" smtClean="0"/>
              <a:t>15/06/2016</a:t>
            </a:fld>
            <a:endParaRPr lang="id-ID"/>
          </a:p>
        </p:txBody>
      </p:sp>
      <p:sp>
        <p:nvSpPr>
          <p:cNvPr id="7" name="Slide Number Placeholder 6"/>
          <p:cNvSpPr>
            <a:spLocks noGrp="1"/>
          </p:cNvSpPr>
          <p:nvPr>
            <p:ph type="sldNum" sz="quarter" idx="11"/>
          </p:nvPr>
        </p:nvSpPr>
        <p:spPr/>
        <p:txBody>
          <a:bodyPr rtlCol="0"/>
          <a:lstStyle/>
          <a:p>
            <a:fld id="{09BD8118-0CC5-4C9E-AF67-F07C0BE068CC}"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EAE34-186E-4350-BD8B-0279E31B8DC5}" type="datetimeFigureOut">
              <a:rPr lang="id-ID" smtClean="0"/>
              <a:t>15/06/2016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9BD8118-0CC5-4C9E-AF67-F07C0BE068C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A9EAE34-186E-4350-BD8B-0279E31B8DC5}" type="datetimeFigureOut">
              <a:rPr lang="id-ID" smtClean="0"/>
              <a:t>15/06/2016</a:t>
            </a:fld>
            <a:endParaRPr lang="id-ID"/>
          </a:p>
        </p:txBody>
      </p:sp>
      <p:sp>
        <p:nvSpPr>
          <p:cNvPr id="22" name="Slide Number Placeholder 21"/>
          <p:cNvSpPr>
            <a:spLocks noGrp="1"/>
          </p:cNvSpPr>
          <p:nvPr>
            <p:ph type="sldNum" sz="quarter" idx="15"/>
          </p:nvPr>
        </p:nvSpPr>
        <p:spPr/>
        <p:txBody>
          <a:bodyPr rtlCol="0"/>
          <a:lstStyle/>
          <a:p>
            <a:fld id="{09BD8118-0CC5-4C9E-AF67-F07C0BE068CC}"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A9EAE34-186E-4350-BD8B-0279E31B8DC5}" type="datetimeFigureOut">
              <a:rPr lang="id-ID" smtClean="0"/>
              <a:t>15/06/2016</a:t>
            </a:fld>
            <a:endParaRPr lang="id-ID"/>
          </a:p>
        </p:txBody>
      </p:sp>
      <p:sp>
        <p:nvSpPr>
          <p:cNvPr id="18" name="Slide Number Placeholder 17"/>
          <p:cNvSpPr>
            <a:spLocks noGrp="1"/>
          </p:cNvSpPr>
          <p:nvPr>
            <p:ph type="sldNum" sz="quarter" idx="11"/>
          </p:nvPr>
        </p:nvSpPr>
        <p:spPr/>
        <p:txBody>
          <a:bodyPr rtlCol="0"/>
          <a:lstStyle/>
          <a:p>
            <a:fld id="{09BD8118-0CC5-4C9E-AF67-F07C0BE068CC}"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9EAE34-186E-4350-BD8B-0279E31B8DC5}" type="datetimeFigureOut">
              <a:rPr lang="id-ID" smtClean="0"/>
              <a:t>15/06/2016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9BD8118-0CC5-4C9E-AF67-F07C0BE068C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1571612"/>
            <a:ext cx="7600976" cy="1894362"/>
          </a:xfrm>
        </p:spPr>
        <p:txBody>
          <a:bodyPr>
            <a:normAutofit/>
          </a:bodyPr>
          <a:lstStyle/>
          <a:p>
            <a:pPr algn="ctr"/>
            <a:r>
              <a:rPr lang="id-ID" sz="3600" dirty="0" smtClean="0"/>
              <a:t>Akuntansi Pajak Penghasilan</a:t>
            </a:r>
            <a:endParaRPr lang="id-ID" sz="3600" dirty="0"/>
          </a:p>
        </p:txBody>
      </p:sp>
      <p:sp>
        <p:nvSpPr>
          <p:cNvPr id="3" name="Subtitle 2"/>
          <p:cNvSpPr>
            <a:spLocks noGrp="1"/>
          </p:cNvSpPr>
          <p:nvPr>
            <p:ph type="subTitle" idx="1"/>
          </p:nvPr>
        </p:nvSpPr>
        <p:spPr>
          <a:xfrm>
            <a:off x="2214546" y="3929066"/>
            <a:ext cx="6172200" cy="1371600"/>
          </a:xfrm>
        </p:spPr>
        <p:txBody>
          <a:bodyPr/>
          <a:lstStyle/>
          <a:p>
            <a:pPr algn="r"/>
            <a:r>
              <a:rPr lang="id-ID" dirty="0" smtClean="0"/>
              <a:t>HARIRI, SE., M.Ak</a:t>
            </a:r>
          </a:p>
          <a:p>
            <a:pPr algn="r"/>
            <a:r>
              <a:rPr lang="id-ID" dirty="0" smtClean="0"/>
              <a:t>Universitas Islam Malang</a:t>
            </a:r>
          </a:p>
          <a:p>
            <a:pPr algn="r"/>
            <a:r>
              <a:rPr lang="id-ID" dirty="0" smtClean="0"/>
              <a:t>2016</a:t>
            </a:r>
            <a:endParaRPr lang="id-ID" dirty="0"/>
          </a:p>
        </p:txBody>
      </p:sp>
      <p:sp>
        <p:nvSpPr>
          <p:cNvPr id="4" name="Oval 3"/>
          <p:cNvSpPr/>
          <p:nvPr/>
        </p:nvSpPr>
        <p:spPr>
          <a:xfrm>
            <a:off x="1714480" y="571480"/>
            <a:ext cx="150019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10</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Aset dan Kewajiban Pajak Tangguhan</a:t>
            </a:r>
            <a:endParaRPr lang="id-ID" dirty="0"/>
          </a:p>
        </p:txBody>
      </p:sp>
      <p:sp>
        <p:nvSpPr>
          <p:cNvPr id="3" name="Content Placeholder 2"/>
          <p:cNvSpPr>
            <a:spLocks noGrp="1"/>
          </p:cNvSpPr>
          <p:nvPr>
            <p:ph sz="quarter" idx="1"/>
          </p:nvPr>
        </p:nvSpPr>
        <p:spPr>
          <a:xfrm>
            <a:off x="457200" y="1600200"/>
            <a:ext cx="8472518" cy="4873752"/>
          </a:xfrm>
        </p:spPr>
        <p:txBody>
          <a:bodyPr/>
          <a:lstStyle/>
          <a:p>
            <a:r>
              <a:rPr lang="id-ID" b="1" dirty="0" smtClean="0"/>
              <a:t>Aset Pajak Tangguhan</a:t>
            </a:r>
            <a:endParaRPr lang="id-ID" dirty="0" smtClean="0"/>
          </a:p>
          <a:p>
            <a:pPr>
              <a:buNone/>
            </a:pPr>
            <a:r>
              <a:rPr lang="id-ID" dirty="0" smtClean="0"/>
              <a:t>Aset Pajak Tangguhan (</a:t>
            </a:r>
            <a:r>
              <a:rPr lang="id-ID" i="1" dirty="0" smtClean="0"/>
              <a:t>deffered tax asset</a:t>
            </a:r>
            <a:r>
              <a:rPr lang="id-ID" dirty="0" smtClean="0"/>
              <a:t>) timbul apabila beda waktu menyebabkan terjadinya koreksi positif sehingga beban pajak menurut akuntansi lebih kecil dari pada beban pajak menurut peraturan perpajakan.</a:t>
            </a:r>
          </a:p>
          <a:p>
            <a:pPr>
              <a:buNone/>
            </a:pPr>
            <a:r>
              <a:rPr lang="id-ID" dirty="0" smtClean="0"/>
              <a:t>Aset Pajak Tangguhan adalah jumlah PPh terpulihkan pada periode mendatang sebagai akibat adanya perbedaan temporer yang boleh dikurangkan dan sisa kompensasi kerugian.</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57158" y="1600200"/>
            <a:ext cx="8786842" cy="4873752"/>
          </a:xfrm>
        </p:spPr>
        <p:txBody>
          <a:bodyPr/>
          <a:lstStyle/>
          <a:p>
            <a:r>
              <a:rPr lang="id-ID" b="1" dirty="0" smtClean="0"/>
              <a:t>Kewajiban Pajak Tangguhan</a:t>
            </a:r>
            <a:endParaRPr lang="id-ID" dirty="0" smtClean="0"/>
          </a:p>
          <a:p>
            <a:pPr>
              <a:buNone/>
            </a:pPr>
            <a:r>
              <a:rPr lang="id-ID" dirty="0" smtClean="0"/>
              <a:t>Kewajiban Pajak tangguhan (</a:t>
            </a:r>
            <a:r>
              <a:rPr lang="id-ID" i="1" dirty="0" smtClean="0"/>
              <a:t>deffferd tax liabilities</a:t>
            </a:r>
            <a:r>
              <a:rPr lang="id-ID" dirty="0" smtClean="0"/>
              <a:t>) timbul apabila beda waktu menyebabkan terjadinya koreksi negatif sehingga beban pajak menurut akuntansi lebih besar daripada beban pajak menurut peraturan perpajakan.</a:t>
            </a:r>
          </a:p>
          <a:p>
            <a:pPr>
              <a:buNone/>
            </a:pPr>
            <a:r>
              <a:rPr lang="id-ID" dirty="0" smtClean="0"/>
              <a:t>Kewajiban Pajak Tangguhan adalah jumlah PPh terhutang untuk periode mendatang sebagai akibat adanya perbedaan temporer kena pajak.</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1143000"/>
          </a:xfrm>
        </p:spPr>
        <p:txBody>
          <a:bodyPr>
            <a:normAutofit fontScale="90000"/>
          </a:bodyPr>
          <a:lstStyle/>
          <a:p>
            <a:r>
              <a:rPr lang="id-ID" dirty="0" smtClean="0"/>
              <a:t>Penyajian Pajak Kini dan Pajak Tangguhan dalam Laporan Keuangan Komersial</a:t>
            </a:r>
            <a:endParaRPr lang="id-ID" dirty="0"/>
          </a:p>
        </p:txBody>
      </p:sp>
      <p:sp>
        <p:nvSpPr>
          <p:cNvPr id="3" name="Content Placeholder 2"/>
          <p:cNvSpPr>
            <a:spLocks noGrp="1"/>
          </p:cNvSpPr>
          <p:nvPr>
            <p:ph sz="quarter" idx="1"/>
          </p:nvPr>
        </p:nvSpPr>
        <p:spPr>
          <a:xfrm>
            <a:off x="457200" y="1600200"/>
            <a:ext cx="8258204" cy="4873752"/>
          </a:xfrm>
        </p:spPr>
        <p:txBody>
          <a:bodyPr/>
          <a:lstStyle/>
          <a:p>
            <a:r>
              <a:rPr lang="id-ID" b="1" dirty="0" smtClean="0"/>
              <a:t>Pencatatan dan Penyajiannya</a:t>
            </a:r>
            <a:endParaRPr lang="id-ID" dirty="0" smtClean="0"/>
          </a:p>
          <a:p>
            <a:pPr>
              <a:buNone/>
            </a:pPr>
            <a:r>
              <a:rPr lang="id-ID" dirty="0" smtClean="0"/>
              <a:t>	Pengakuan asset dan kewajiban pajak tangguhan dilakukan terhadap rugi fiskal yang masih dapat dikompensasikan dan beda waktu antara laporan keuangan komersial dengan laporan keuangan fiskal yang dikenakan pajak, dikalikan dengan tarif pajak yang berlaku, tarif maksimum PPh bagi WP Orang Pribadi sebesar 30% dan WP Badan sebesar 25%.</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1143000"/>
          </a:xfrm>
        </p:spPr>
        <p:txBody>
          <a:bodyPr/>
          <a:lstStyle/>
          <a:p>
            <a:endParaRPr lang="id-ID" dirty="0"/>
          </a:p>
        </p:txBody>
      </p:sp>
      <p:sp>
        <p:nvSpPr>
          <p:cNvPr id="3" name="Content Placeholder 2"/>
          <p:cNvSpPr>
            <a:spLocks noGrp="1"/>
          </p:cNvSpPr>
          <p:nvPr>
            <p:ph sz="quarter" idx="1"/>
          </p:nvPr>
        </p:nvSpPr>
        <p:spPr>
          <a:xfrm>
            <a:off x="457200" y="1600200"/>
            <a:ext cx="8258204" cy="4873752"/>
          </a:xfrm>
        </p:spPr>
        <p:txBody>
          <a:bodyPr>
            <a:normAutofit/>
          </a:bodyPr>
          <a:lstStyle/>
          <a:p>
            <a:r>
              <a:rPr lang="id-ID" sz="2000" dirty="0" smtClean="0"/>
              <a:t>Jurnal untuk mencatat timbulnya aset pajak tangguhan:</a:t>
            </a:r>
          </a:p>
          <a:p>
            <a:endParaRPr lang="id-ID" sz="2000" dirty="0" smtClean="0"/>
          </a:p>
          <a:p>
            <a:endParaRPr lang="id-ID" sz="2000" dirty="0" smtClean="0"/>
          </a:p>
          <a:p>
            <a:endParaRPr lang="id-ID" sz="2000" dirty="0" smtClean="0"/>
          </a:p>
          <a:p>
            <a:endParaRPr lang="id-ID" sz="2000" dirty="0" smtClean="0"/>
          </a:p>
          <a:p>
            <a:endParaRPr lang="id-ID" sz="2000" dirty="0" smtClean="0"/>
          </a:p>
          <a:p>
            <a:r>
              <a:rPr lang="id-ID" sz="2000" dirty="0" smtClean="0"/>
              <a:t> Jurnal untuk mencatat timbulnya kewajiban pajak tangguhan:</a:t>
            </a:r>
          </a:p>
          <a:p>
            <a:pPr>
              <a:buNone/>
            </a:pPr>
            <a:endParaRPr lang="id-ID" sz="2000" dirty="0" smtClean="0"/>
          </a:p>
          <a:p>
            <a:pPr>
              <a:buNone/>
            </a:pPr>
            <a:endParaRPr lang="id-ID" sz="2000" dirty="0"/>
          </a:p>
        </p:txBody>
      </p:sp>
      <p:graphicFrame>
        <p:nvGraphicFramePr>
          <p:cNvPr id="4" name="Table 3"/>
          <p:cNvGraphicFramePr>
            <a:graphicFrameLocks noGrp="1"/>
          </p:cNvGraphicFramePr>
          <p:nvPr/>
        </p:nvGraphicFramePr>
        <p:xfrm>
          <a:off x="762016" y="2275204"/>
          <a:ext cx="7810512" cy="1225234"/>
        </p:xfrm>
        <a:graphic>
          <a:graphicData uri="http://schemas.openxmlformats.org/drawingml/2006/table">
            <a:tbl>
              <a:tblPr firstRow="1" bandRow="1">
                <a:tableStyleId>{5C22544A-7EE6-4342-B048-85BDC9FD1C3A}</a:tableStyleId>
              </a:tblPr>
              <a:tblGrid>
                <a:gridCol w="3881422"/>
                <a:gridCol w="2071702"/>
                <a:gridCol w="1857388"/>
              </a:tblGrid>
              <a:tr h="449458">
                <a:tc>
                  <a:txBody>
                    <a:bodyPr/>
                    <a:lstStyle/>
                    <a:p>
                      <a:pPr algn="ctr"/>
                      <a:r>
                        <a:rPr lang="id-ID" dirty="0" smtClean="0"/>
                        <a:t>Keterangan</a:t>
                      </a:r>
                      <a:endParaRPr lang="id-ID" dirty="0"/>
                    </a:p>
                  </a:txBody>
                  <a:tcPr/>
                </a:tc>
                <a:tc>
                  <a:txBody>
                    <a:bodyPr/>
                    <a:lstStyle/>
                    <a:p>
                      <a:pPr algn="ctr"/>
                      <a:r>
                        <a:rPr lang="id-ID" dirty="0" smtClean="0"/>
                        <a:t>Debit</a:t>
                      </a:r>
                      <a:endParaRPr lang="id-ID" dirty="0"/>
                    </a:p>
                  </a:txBody>
                  <a:tcPr/>
                </a:tc>
                <a:tc>
                  <a:txBody>
                    <a:bodyPr/>
                    <a:lstStyle/>
                    <a:p>
                      <a:pPr algn="ctr"/>
                      <a:r>
                        <a:rPr lang="id-ID" dirty="0" smtClean="0"/>
                        <a:t>Kredit</a:t>
                      </a:r>
                      <a:endParaRPr lang="id-ID" dirty="0"/>
                    </a:p>
                  </a:txBody>
                  <a:tcPr/>
                </a:tc>
              </a:tr>
              <a:tr h="775776">
                <a:tc>
                  <a:txBody>
                    <a:bodyPr/>
                    <a:lstStyle/>
                    <a:p>
                      <a:r>
                        <a:rPr lang="id-ID" dirty="0" smtClean="0"/>
                        <a:t>Aset pajak tangguhan</a:t>
                      </a:r>
                    </a:p>
                    <a:p>
                      <a:r>
                        <a:rPr lang="id-ID" dirty="0" smtClean="0"/>
                        <a:t>        Pendapatan pajak tangguhan</a:t>
                      </a:r>
                      <a:endParaRPr lang="id-ID" dirty="0"/>
                    </a:p>
                  </a:txBody>
                  <a:tcPr/>
                </a:tc>
                <a:tc>
                  <a:txBody>
                    <a:bodyPr/>
                    <a:lstStyle/>
                    <a:p>
                      <a:pPr algn="ctr"/>
                      <a:r>
                        <a:rPr lang="id-ID" dirty="0" smtClean="0"/>
                        <a:t>xxx</a:t>
                      </a:r>
                      <a:endParaRPr lang="id-ID" dirty="0"/>
                    </a:p>
                  </a:txBody>
                  <a:tcPr/>
                </a:tc>
                <a:tc>
                  <a:txBody>
                    <a:bodyPr/>
                    <a:lstStyle/>
                    <a:p>
                      <a:endParaRPr lang="id-ID" dirty="0" smtClean="0"/>
                    </a:p>
                    <a:p>
                      <a:pPr algn="ctr"/>
                      <a:r>
                        <a:rPr lang="id-ID" dirty="0" smtClean="0"/>
                        <a:t>xxx</a:t>
                      </a:r>
                      <a:endParaRPr lang="id-ID" dirty="0"/>
                    </a:p>
                  </a:txBody>
                  <a:tcPr/>
                </a:tc>
              </a:tr>
            </a:tbl>
          </a:graphicData>
        </a:graphic>
      </p:graphicFrame>
      <p:graphicFrame>
        <p:nvGraphicFramePr>
          <p:cNvPr id="5" name="Table 4"/>
          <p:cNvGraphicFramePr>
            <a:graphicFrameLocks noGrp="1"/>
          </p:cNvGraphicFramePr>
          <p:nvPr/>
        </p:nvGraphicFramePr>
        <p:xfrm>
          <a:off x="785786" y="4473270"/>
          <a:ext cx="7786743" cy="1241746"/>
        </p:xfrm>
        <a:graphic>
          <a:graphicData uri="http://schemas.openxmlformats.org/drawingml/2006/table">
            <a:tbl>
              <a:tblPr firstRow="1" bandRow="1">
                <a:tableStyleId>{5C22544A-7EE6-4342-B048-85BDC9FD1C3A}</a:tableStyleId>
              </a:tblPr>
              <a:tblGrid>
                <a:gridCol w="3857652"/>
                <a:gridCol w="2071702"/>
                <a:gridCol w="1857389"/>
              </a:tblGrid>
              <a:tr h="455515">
                <a:tc>
                  <a:txBody>
                    <a:bodyPr/>
                    <a:lstStyle/>
                    <a:p>
                      <a:pPr algn="ctr"/>
                      <a:r>
                        <a:rPr lang="id-ID" dirty="0" smtClean="0"/>
                        <a:t>Keterangan</a:t>
                      </a:r>
                      <a:endParaRPr lang="id-ID" dirty="0"/>
                    </a:p>
                  </a:txBody>
                  <a:tcPr/>
                </a:tc>
                <a:tc>
                  <a:txBody>
                    <a:bodyPr/>
                    <a:lstStyle/>
                    <a:p>
                      <a:pPr algn="ctr"/>
                      <a:r>
                        <a:rPr lang="id-ID" dirty="0" smtClean="0"/>
                        <a:t>Debit</a:t>
                      </a:r>
                      <a:endParaRPr lang="id-ID" dirty="0"/>
                    </a:p>
                  </a:txBody>
                  <a:tcPr/>
                </a:tc>
                <a:tc>
                  <a:txBody>
                    <a:bodyPr/>
                    <a:lstStyle/>
                    <a:p>
                      <a:pPr algn="ctr"/>
                      <a:r>
                        <a:rPr lang="id-ID" dirty="0" smtClean="0"/>
                        <a:t>Kredit</a:t>
                      </a:r>
                      <a:endParaRPr lang="id-ID" dirty="0"/>
                    </a:p>
                  </a:txBody>
                  <a:tcPr/>
                </a:tc>
              </a:tr>
              <a:tr h="786231">
                <a:tc>
                  <a:txBody>
                    <a:bodyPr/>
                    <a:lstStyle/>
                    <a:p>
                      <a:r>
                        <a:rPr lang="id-ID" dirty="0" smtClean="0"/>
                        <a:t>Beban pajak tangguhan</a:t>
                      </a:r>
                    </a:p>
                    <a:p>
                      <a:r>
                        <a:rPr lang="id-ID" dirty="0" smtClean="0"/>
                        <a:t>       Kewajiban pajak tangguhan</a:t>
                      </a:r>
                      <a:endParaRPr lang="id-ID" dirty="0"/>
                    </a:p>
                  </a:txBody>
                  <a:tcPr/>
                </a:tc>
                <a:tc>
                  <a:txBody>
                    <a:bodyPr/>
                    <a:lstStyle/>
                    <a:p>
                      <a:pPr algn="ctr"/>
                      <a:r>
                        <a:rPr lang="id-ID" dirty="0" smtClean="0"/>
                        <a:t>xxx</a:t>
                      </a:r>
                      <a:endParaRPr lang="id-ID" dirty="0"/>
                    </a:p>
                  </a:txBody>
                  <a:tcPr/>
                </a:tc>
                <a:tc>
                  <a:txBody>
                    <a:bodyPr/>
                    <a:lstStyle/>
                    <a:p>
                      <a:endParaRPr lang="id-ID" dirty="0" smtClean="0"/>
                    </a:p>
                    <a:p>
                      <a:pPr algn="ctr"/>
                      <a:r>
                        <a:rPr lang="id-ID" dirty="0" smtClean="0"/>
                        <a:t>xxx</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29576" cy="582594"/>
          </a:xfrm>
        </p:spPr>
        <p:txBody>
          <a:bodyPr>
            <a:normAutofit/>
          </a:bodyPr>
          <a:lstStyle/>
          <a:p>
            <a:endParaRPr lang="id-ID" dirty="0"/>
          </a:p>
        </p:txBody>
      </p:sp>
      <p:sp>
        <p:nvSpPr>
          <p:cNvPr id="3" name="Content Placeholder 2"/>
          <p:cNvSpPr>
            <a:spLocks noGrp="1"/>
          </p:cNvSpPr>
          <p:nvPr>
            <p:ph sz="quarter" idx="1"/>
          </p:nvPr>
        </p:nvSpPr>
        <p:spPr>
          <a:xfrm>
            <a:off x="457200" y="1000108"/>
            <a:ext cx="7901014" cy="5473844"/>
          </a:xfrm>
        </p:spPr>
        <p:txBody>
          <a:bodyPr>
            <a:normAutofit fontScale="92500"/>
          </a:bodyPr>
          <a:lstStyle/>
          <a:p>
            <a:pPr>
              <a:buNone/>
            </a:pPr>
            <a:r>
              <a:rPr lang="id-ID" b="1" dirty="0" smtClean="0"/>
              <a:t>Penyajian pajak tangguhan:</a:t>
            </a:r>
          </a:p>
          <a:p>
            <a:pPr marL="457200" indent="-457200"/>
            <a:r>
              <a:rPr lang="id-ID" dirty="0" smtClean="0"/>
              <a:t>Aset pajak dan kewajiban pajak harus disajikan terpisah dari aset dan kewajiban lainnya dalam neraca.</a:t>
            </a:r>
          </a:p>
          <a:p>
            <a:pPr marL="457200" indent="-457200"/>
            <a:r>
              <a:rPr lang="id-ID" dirty="0" smtClean="0"/>
              <a:t>Aset dan kewajiban pajak tangguhan harus dibedakan dari aset pajak kini </a:t>
            </a:r>
            <a:r>
              <a:rPr lang="id-ID" i="1" dirty="0" smtClean="0"/>
              <a:t>(tax receivable/prepaid tax)</a:t>
            </a:r>
            <a:r>
              <a:rPr lang="id-ID" dirty="0" smtClean="0"/>
              <a:t> dan kewajiban pajak kini </a:t>
            </a:r>
            <a:r>
              <a:rPr lang="id-ID" i="1" dirty="0" smtClean="0"/>
              <a:t>(tax payable)</a:t>
            </a:r>
            <a:r>
              <a:rPr lang="id-ID" dirty="0" smtClean="0"/>
              <a:t>.</a:t>
            </a:r>
          </a:p>
          <a:p>
            <a:pPr marL="457200" indent="-457200"/>
            <a:r>
              <a:rPr lang="id-ID" dirty="0" smtClean="0"/>
              <a:t>Aset atau kewajiban pajak tangguhan tidak boleh disajikan sebagai aset atau kewajiban lancar.</a:t>
            </a:r>
          </a:p>
          <a:p>
            <a:pPr marL="457200" indent="-457200"/>
            <a:r>
              <a:rPr lang="id-ID" dirty="0" smtClean="0"/>
              <a:t>Aset pajak kini harus dikompensasikan </a:t>
            </a:r>
            <a:r>
              <a:rPr lang="id-ID" i="1" dirty="0" smtClean="0"/>
              <a:t>(offset)</a:t>
            </a:r>
            <a:r>
              <a:rPr lang="id-ID" dirty="0" smtClean="0"/>
              <a:t> dengan kewajiban pajak kini dan jumlah netonya disajikan dalam neraca.</a:t>
            </a:r>
          </a:p>
          <a:p>
            <a:pPr marL="457200" indent="-457200"/>
            <a:r>
              <a:rPr lang="id-ID" dirty="0" smtClean="0"/>
              <a:t>Beban (penghasilan) pajak yang berhubungan dengan laba atau rugi dari aktivitas normal harus disajikan tersendiri pada laporan laba rugi.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52" cy="296842"/>
          </a:xfrm>
        </p:spPr>
        <p:txBody>
          <a:bodyPr>
            <a:normAutofit fontScale="90000"/>
          </a:bodyPr>
          <a:lstStyle/>
          <a:p>
            <a:endParaRPr lang="id-ID" dirty="0"/>
          </a:p>
        </p:txBody>
      </p:sp>
      <p:sp>
        <p:nvSpPr>
          <p:cNvPr id="3" name="Content Placeholder 2"/>
          <p:cNvSpPr>
            <a:spLocks noGrp="1"/>
          </p:cNvSpPr>
          <p:nvPr>
            <p:ph sz="quarter" idx="1"/>
          </p:nvPr>
        </p:nvSpPr>
        <p:spPr>
          <a:xfrm>
            <a:off x="457200" y="714356"/>
            <a:ext cx="8043890" cy="5759596"/>
          </a:xfrm>
        </p:spPr>
        <p:txBody>
          <a:bodyPr>
            <a:normAutofit fontScale="92500" lnSpcReduction="20000"/>
          </a:bodyPr>
          <a:lstStyle/>
          <a:p>
            <a:r>
              <a:rPr lang="id-ID" dirty="0" smtClean="0"/>
              <a:t>Aset pajak tangguhan disajikan terpisah dengan akun tagihan restitusi PPh dankewajiban tangguhan juga disajikan terpisah dengan utang PPh 29.</a:t>
            </a:r>
          </a:p>
          <a:p>
            <a:r>
              <a:rPr lang="id-ID" dirty="0" smtClean="0"/>
              <a:t>PPh final:</a:t>
            </a:r>
          </a:p>
          <a:p>
            <a:pPr marL="457200" indent="-457200">
              <a:buFont typeface="+mj-lt"/>
              <a:buAutoNum type="alphaLcPeriod"/>
            </a:pPr>
            <a:r>
              <a:rPr lang="id-ID" dirty="0" smtClean="0"/>
              <a:t>Apabila nilai tercatat aset atau kewajiban yang berhubungan dengan PPh final berbeda dari Dasar Pengenaan Pajaknya, maka perbedaan tersebut tidakboleh diakui sebagai aset atau kewajiban pajak tangguhan.</a:t>
            </a:r>
          </a:p>
          <a:p>
            <a:pPr marL="457200" indent="-457200">
              <a:buFont typeface="+mj-lt"/>
              <a:buAutoNum type="alphaLcPeriod"/>
            </a:pPr>
            <a:r>
              <a:rPr lang="id-ID" dirty="0" smtClean="0"/>
              <a:t>Atas penghasilan yang telah dikenakan PPh final, beban pajak diakui proporsional dengan jumlah pendapatan menurut akuntansi yang diakui pada periode berjalan.</a:t>
            </a:r>
          </a:p>
          <a:p>
            <a:pPr marL="457200" indent="-457200">
              <a:buFont typeface="+mj-lt"/>
              <a:buAutoNum type="alphaLcPeriod"/>
            </a:pPr>
            <a:r>
              <a:rPr lang="id-ID" dirty="0" smtClean="0"/>
              <a:t>Selisih antara jumlah PPh final yang terutang dengan jumlah yang dibebankan sebagai pajak kini pada perhitungan laba rugi diakui sebagai PajakDibayar di Muka dan Utang Pajak.</a:t>
            </a:r>
          </a:p>
          <a:p>
            <a:pPr marL="457200" indent="-457200">
              <a:buFont typeface="+mj-lt"/>
              <a:buAutoNum type="alphaLcPeriod"/>
            </a:pPr>
            <a:r>
              <a:rPr lang="id-ID" dirty="0" smtClean="0"/>
              <a:t>Akun PPh final dibayar di muka harus disajikan terpisah dari PPh final yangmasih harus dibayar.</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dirty="0" smtClean="0"/>
              <a:t>Perlakuan akuntansi untuk hal khusus:</a:t>
            </a:r>
          </a:p>
          <a:p>
            <a:pPr marL="457200" indent="-457200">
              <a:buFont typeface="+mj-lt"/>
              <a:buAutoNum type="alphaLcPeriod"/>
            </a:pPr>
            <a:r>
              <a:rPr lang="id-ID" dirty="0" smtClean="0"/>
              <a:t>Jumlah tambahan pokok dan denda pajak yang ditetapkan dalam Surat Ketetapan Pajak harus dibebankan sebagai pendapatan atau beban lain-lain pada Laporan Laba Rugi periode berjalan.</a:t>
            </a:r>
          </a:p>
          <a:p>
            <a:pPr marL="457200" indent="-457200">
              <a:buFont typeface="+mj-lt"/>
              <a:buAutoNum type="alphaLcPeriod"/>
            </a:pPr>
            <a:r>
              <a:rPr lang="id-ID" dirty="0" smtClean="0"/>
              <a:t>Apabila diajukan keberatan dan atau banding, pembebanannya ditangguhkan.</a:t>
            </a:r>
          </a:p>
          <a:p>
            <a:pPr marL="457200" indent="-457200">
              <a:buFont typeface="+mj-lt"/>
              <a:buAutoNum type="alphaLcPeriod"/>
            </a:pPr>
            <a:r>
              <a:rPr lang="id-ID" dirty="0" smtClean="0"/>
              <a:t>Apabila terdapat kesalahan mendasar, perlakuan akuntansinya mengacu pada PSAK 25 tentang Laba atau Rugi Bersih untuk periode berjalan, kesalahan mendasar, dan perubahan kebijakan akuntansi.</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52" cy="1143000"/>
          </a:xfrm>
        </p:spPr>
        <p:txBody>
          <a:bodyPr/>
          <a:lstStyle/>
          <a:p>
            <a:endParaRPr lang="id-ID" dirty="0"/>
          </a:p>
        </p:txBody>
      </p:sp>
      <p:sp>
        <p:nvSpPr>
          <p:cNvPr id="3" name="Content Placeholder 2"/>
          <p:cNvSpPr>
            <a:spLocks noGrp="1"/>
          </p:cNvSpPr>
          <p:nvPr>
            <p:ph sz="quarter" idx="1"/>
          </p:nvPr>
        </p:nvSpPr>
        <p:spPr>
          <a:xfrm>
            <a:off x="457200" y="1600200"/>
            <a:ext cx="7901014" cy="4873752"/>
          </a:xfrm>
        </p:spPr>
        <p:txBody>
          <a:bodyPr>
            <a:normAutofit/>
          </a:bodyPr>
          <a:lstStyle/>
          <a:p>
            <a:r>
              <a:rPr lang="id-ID" b="1" dirty="0" smtClean="0"/>
              <a:t>Penyajian dalam Laporan </a:t>
            </a:r>
            <a:r>
              <a:rPr lang="id-ID" b="1" dirty="0"/>
              <a:t>K</a:t>
            </a:r>
            <a:r>
              <a:rPr lang="id-ID" b="1" dirty="0" smtClean="0"/>
              <a:t>euangan:</a:t>
            </a:r>
          </a:p>
          <a:p>
            <a:pPr>
              <a:buNone/>
            </a:pPr>
            <a:endParaRPr lang="id-ID" b="1" dirty="0" smtClean="0"/>
          </a:p>
          <a:p>
            <a:pPr>
              <a:buNone/>
            </a:pPr>
            <a:r>
              <a:rPr lang="id-ID" sz="2000" dirty="0" smtClean="0"/>
              <a:t>Laba sebelum PPh					xxx</a:t>
            </a:r>
          </a:p>
          <a:p>
            <a:pPr>
              <a:buNone/>
            </a:pPr>
            <a:r>
              <a:rPr lang="id-ID" sz="2000" dirty="0" smtClean="0"/>
              <a:t>PPh:</a:t>
            </a:r>
          </a:p>
          <a:p>
            <a:pPr>
              <a:buFont typeface="Arial" pitchFamily="34" charset="0"/>
              <a:buChar char="•"/>
            </a:pPr>
            <a:r>
              <a:rPr lang="id-ID" sz="2000" dirty="0" smtClean="0"/>
              <a:t>Pajak Kini 				xxx</a:t>
            </a:r>
          </a:p>
          <a:p>
            <a:pPr>
              <a:buFont typeface="Arial" pitchFamily="34" charset="0"/>
              <a:buChar char="•"/>
            </a:pPr>
            <a:r>
              <a:rPr lang="id-ID" sz="2000" dirty="0" smtClean="0"/>
              <a:t>Pajak Tangguhan			</a:t>
            </a:r>
            <a:r>
              <a:rPr lang="id-ID" sz="2000" u="sng" dirty="0" smtClean="0"/>
              <a:t>xxx</a:t>
            </a:r>
            <a:r>
              <a:rPr lang="id-ID" sz="2000" dirty="0" smtClean="0"/>
              <a:t>                    </a:t>
            </a:r>
            <a:r>
              <a:rPr lang="id-ID" sz="2000" u="sng" dirty="0" smtClean="0"/>
              <a:t>(xxx)</a:t>
            </a:r>
          </a:p>
          <a:p>
            <a:pPr>
              <a:buNone/>
            </a:pPr>
            <a:r>
              <a:rPr lang="id-ID" sz="2000" dirty="0" smtClean="0"/>
              <a:t>Laba Setelah PPh					xxx</a:t>
            </a:r>
          </a:p>
          <a:p>
            <a:pPr>
              <a:buNone/>
            </a:pPr>
            <a:endParaRPr lang="id-ID"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7829576" cy="5616720"/>
          </a:xfrm>
        </p:spPr>
        <p:txBody>
          <a:bodyPr>
            <a:normAutofit fontScale="92500" lnSpcReduction="10000"/>
          </a:bodyPr>
          <a:lstStyle/>
          <a:p>
            <a:pPr>
              <a:buNone/>
            </a:pPr>
            <a:r>
              <a:rPr lang="id-ID" b="1" i="1" u="sng" dirty="0" smtClean="0"/>
              <a:t>Contoh:</a:t>
            </a:r>
            <a:endParaRPr lang="id-ID" i="1" u="sng" dirty="0" smtClean="0"/>
          </a:p>
          <a:p>
            <a:r>
              <a:rPr lang="id-ID" dirty="0" smtClean="0"/>
              <a:t>Laba sebelum pajak tahun 2014 = Rp 900.000.000. Koreksi fiskal atas laba tersebut adalah:</a:t>
            </a:r>
          </a:p>
          <a:p>
            <a:pPr>
              <a:buNone/>
            </a:pPr>
            <a:r>
              <a:rPr lang="id-ID" dirty="0" smtClean="0"/>
              <a:t>	a. Pendapatan bunga deposito Rp 60.000.000.</a:t>
            </a:r>
          </a:p>
          <a:p>
            <a:pPr>
              <a:buNone/>
            </a:pPr>
            <a:r>
              <a:rPr lang="id-ID" dirty="0" smtClean="0"/>
              <a:t>	b. Beban jamuan tanpa daftar nominatif Rp 40.000.000</a:t>
            </a:r>
          </a:p>
          <a:p>
            <a:pPr>
              <a:buNone/>
            </a:pPr>
            <a:r>
              <a:rPr lang="id-ID" dirty="0" smtClean="0"/>
              <a:t>	c. Penyusutan fiskal lebih kecil Rp 15.000.000 daripada penyusutan komersial.</a:t>
            </a:r>
          </a:p>
          <a:p>
            <a:pPr>
              <a:buNone/>
            </a:pPr>
            <a:r>
              <a:rPr lang="id-ID" dirty="0" smtClean="0"/>
              <a:t>	d. Angsuran PPh 25 Rp 17.500.000 per bulan.</a:t>
            </a:r>
          </a:p>
          <a:p>
            <a:pPr>
              <a:buNone/>
            </a:pPr>
            <a:r>
              <a:rPr lang="id-ID" i="1" u="sng" dirty="0" smtClean="0"/>
              <a:t>Pertanyaan:</a:t>
            </a:r>
          </a:p>
          <a:p>
            <a:pPr>
              <a:buNone/>
            </a:pPr>
            <a:r>
              <a:rPr lang="id-ID" dirty="0" smtClean="0"/>
              <a:t>a. Tentukan Penghasilan Kena Pajak.</a:t>
            </a:r>
          </a:p>
          <a:p>
            <a:pPr>
              <a:buNone/>
            </a:pPr>
            <a:r>
              <a:rPr lang="id-ID" dirty="0" smtClean="0"/>
              <a:t>b. Tentukan PPh Kurang/Lebih Bayar.</a:t>
            </a:r>
          </a:p>
          <a:p>
            <a:pPr>
              <a:buNone/>
            </a:pPr>
            <a:r>
              <a:rPr lang="id-ID" dirty="0" smtClean="0"/>
              <a:t>c. Tentukan aset atau kewajiban pajak tangguhan.</a:t>
            </a:r>
          </a:p>
          <a:p>
            <a:pPr>
              <a:buNone/>
            </a:pPr>
            <a:r>
              <a:rPr lang="id-ID" dirty="0" smtClean="0"/>
              <a:t>d. Buatlah jurnal.</a:t>
            </a:r>
          </a:p>
          <a:p>
            <a:pPr>
              <a:buNone/>
            </a:pPr>
            <a:r>
              <a:rPr lang="id-ID" dirty="0" smtClean="0"/>
              <a:t>e. Hitunglah penyajian laba bersih.</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8258204" cy="5715040"/>
          </a:xfrm>
        </p:spPr>
        <p:txBody>
          <a:bodyPr>
            <a:normAutofit fontScale="62500" lnSpcReduction="20000"/>
          </a:bodyPr>
          <a:lstStyle/>
          <a:p>
            <a:pPr>
              <a:buNone/>
            </a:pPr>
            <a:r>
              <a:rPr lang="id-ID" b="1" i="1" dirty="0" smtClean="0"/>
              <a:t>Jawab:</a:t>
            </a:r>
          </a:p>
          <a:p>
            <a:pPr>
              <a:buNone/>
            </a:pPr>
            <a:r>
              <a:rPr lang="id-ID" dirty="0" smtClean="0"/>
              <a:t>a.  Laba sebelum pajak 					Rp 900.000.000</a:t>
            </a:r>
          </a:p>
          <a:p>
            <a:pPr>
              <a:buNone/>
            </a:pPr>
            <a:r>
              <a:rPr lang="id-ID" b="1" dirty="0" smtClean="0"/>
              <a:t>Koreksi beda tetap:</a:t>
            </a:r>
            <a:endParaRPr lang="id-ID" dirty="0" smtClean="0"/>
          </a:p>
          <a:p>
            <a:pPr>
              <a:buNone/>
            </a:pPr>
            <a:r>
              <a:rPr lang="id-ID" dirty="0" smtClean="0"/>
              <a:t>-/-   Pendapatan bunga deposito 	(Rp 60.000.000)</a:t>
            </a:r>
          </a:p>
          <a:p>
            <a:pPr>
              <a:buNone/>
            </a:pPr>
            <a:r>
              <a:rPr lang="id-ID" dirty="0" smtClean="0"/>
              <a:t>+/+ Beban jamuan       		 </a:t>
            </a:r>
            <a:r>
              <a:rPr lang="id-ID" u="sng" dirty="0" smtClean="0"/>
              <a:t>Rp 40.000.000</a:t>
            </a:r>
            <a:endParaRPr lang="id-ID" dirty="0" smtClean="0"/>
          </a:p>
          <a:p>
            <a:pPr>
              <a:buNone/>
            </a:pPr>
            <a:r>
              <a:rPr lang="id-ID" dirty="0" smtClean="0"/>
              <a:t>		Total beda tetap       					</a:t>
            </a:r>
            <a:r>
              <a:rPr lang="id-ID" u="sng" dirty="0" smtClean="0"/>
              <a:t>(Rp 20.000.000)</a:t>
            </a:r>
            <a:endParaRPr lang="id-ID" dirty="0" smtClean="0"/>
          </a:p>
          <a:p>
            <a:pPr>
              <a:buNone/>
            </a:pPr>
            <a:r>
              <a:rPr lang="id-ID" dirty="0" smtClean="0"/>
              <a:t>	                                                                                                         	Rp 880.000.000 </a:t>
            </a:r>
          </a:p>
          <a:p>
            <a:pPr>
              <a:buNone/>
            </a:pPr>
            <a:r>
              <a:rPr lang="id-ID" b="1" dirty="0" smtClean="0"/>
              <a:t>Koreksi beda waktu :</a:t>
            </a:r>
          </a:p>
          <a:p>
            <a:pPr>
              <a:buNone/>
            </a:pPr>
            <a:r>
              <a:rPr lang="id-ID" dirty="0" smtClean="0"/>
              <a:t>+/+ Penyusutan                                  	Rp 15.000.000</a:t>
            </a:r>
          </a:p>
          <a:p>
            <a:pPr>
              <a:buNone/>
            </a:pPr>
            <a:r>
              <a:rPr lang="id-ID" dirty="0" smtClean="0"/>
              <a:t>Total beda waktu                                                                                    	</a:t>
            </a:r>
            <a:r>
              <a:rPr lang="id-ID" u="sng" dirty="0" smtClean="0"/>
              <a:t>Rp 15.000.000</a:t>
            </a:r>
            <a:endParaRPr lang="id-ID" dirty="0" smtClean="0"/>
          </a:p>
          <a:p>
            <a:pPr>
              <a:buNone/>
            </a:pPr>
            <a:r>
              <a:rPr lang="id-ID" b="1" dirty="0" smtClean="0"/>
              <a:t>Penghasilan Kena Pajak                                                            	Rp 895.000.000</a:t>
            </a:r>
            <a:endParaRPr lang="id-ID" dirty="0" smtClean="0"/>
          </a:p>
          <a:p>
            <a:pPr>
              <a:buNone/>
            </a:pPr>
            <a:endParaRPr lang="id-ID" dirty="0" smtClean="0"/>
          </a:p>
          <a:p>
            <a:pPr>
              <a:buNone/>
            </a:pPr>
            <a:r>
              <a:rPr lang="id-ID" dirty="0" smtClean="0"/>
              <a:t>b. Pajak terutang: </a:t>
            </a:r>
          </a:p>
          <a:p>
            <a:pPr>
              <a:buNone/>
            </a:pPr>
            <a:r>
              <a:rPr lang="id-ID" dirty="0" smtClean="0"/>
              <a:t>		  5% x Rp   50.000.000              	= Rp     2.500.000</a:t>
            </a:r>
          </a:p>
          <a:p>
            <a:pPr>
              <a:buNone/>
            </a:pPr>
            <a:r>
              <a:rPr lang="id-ID" dirty="0" smtClean="0"/>
              <a:t>		15% x Rp 200.000.000              	= Rp   30.000.000</a:t>
            </a:r>
          </a:p>
          <a:p>
            <a:pPr>
              <a:buNone/>
            </a:pPr>
            <a:r>
              <a:rPr lang="id-ID" dirty="0" smtClean="0"/>
              <a:t>		25% x Rp 250.000.000             	= Rp   62.500.000</a:t>
            </a:r>
          </a:p>
          <a:p>
            <a:pPr>
              <a:buNone/>
            </a:pPr>
            <a:r>
              <a:rPr lang="id-ID" dirty="0" smtClean="0"/>
              <a:t>		30% x Rp 395.000.000	= </a:t>
            </a:r>
            <a:r>
              <a:rPr lang="id-ID" u="sng" dirty="0" smtClean="0"/>
              <a:t>Rp 118.500.000</a:t>
            </a:r>
          </a:p>
          <a:p>
            <a:pPr>
              <a:buNone/>
            </a:pPr>
            <a:r>
              <a:rPr lang="id-ID" dirty="0" smtClean="0"/>
              <a:t>								 Rp 213.500.000</a:t>
            </a:r>
          </a:p>
          <a:p>
            <a:pPr>
              <a:buNone/>
            </a:pPr>
            <a:r>
              <a:rPr lang="id-ID" dirty="0" smtClean="0"/>
              <a:t>	Kredit PPh 25                                                                         		</a:t>
            </a:r>
            <a:r>
              <a:rPr lang="id-ID" u="sng" dirty="0" smtClean="0"/>
              <a:t>(Rp 210.000.000)</a:t>
            </a:r>
            <a:endParaRPr lang="id-ID" dirty="0" smtClean="0"/>
          </a:p>
          <a:p>
            <a:pPr>
              <a:buNone/>
            </a:pPr>
            <a:r>
              <a:rPr lang="id-ID" dirty="0" smtClean="0"/>
              <a:t>	PPh Kurang Bayar (PPh 29)                                               		  Rp    3.500.000</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a:xfrm>
            <a:off x="457200" y="1600200"/>
            <a:ext cx="8115328" cy="4873752"/>
          </a:xfrm>
        </p:spPr>
        <p:txBody>
          <a:bodyPr>
            <a:normAutofit/>
          </a:bodyPr>
          <a:lstStyle/>
          <a:p>
            <a:pPr>
              <a:buNone/>
            </a:pPr>
            <a:r>
              <a:rPr lang="id-ID" dirty="0" smtClean="0"/>
              <a:t>Berdasarkan PSAK 46: </a:t>
            </a:r>
            <a:r>
              <a:rPr lang="id-ID" b="1" dirty="0" smtClean="0"/>
              <a:t>Pajak Penghasilan</a:t>
            </a:r>
            <a:r>
              <a:rPr lang="id-ID" dirty="0" smtClean="0"/>
              <a:t> adalah pajak yang dihitung berdasarkan peraturan perpajakan dan pajak ini dikenakan atas penghasilan kena pajak perusahaan.</a:t>
            </a:r>
          </a:p>
          <a:p>
            <a:pPr>
              <a:buNone/>
            </a:pPr>
            <a:r>
              <a:rPr lang="id-ID" dirty="0" smtClean="0"/>
              <a:t>	</a:t>
            </a:r>
            <a:r>
              <a:rPr lang="id-ID" b="1" dirty="0" smtClean="0"/>
              <a:t>Pajak Penghasilan Final</a:t>
            </a:r>
            <a:r>
              <a:rPr lang="id-ID" dirty="0" smtClean="0"/>
              <a:t> adalah pajak penghasilan yang bersifat final, yaitu bahwa setelah pelunasannya, kewajiban pajak telah selesai dan penghasilan yang dikenakan pajak penghasilan final tidak digabungkan dengan jenis penghasilan lain yang terkena pajak penghasilan yang bersifat tidak final. Pajak jenis ini dapat dikenakan terhadap jenis penghasilan, transaksi, atau usaha tertentu.</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58204" cy="6116786"/>
          </a:xfrm>
        </p:spPr>
        <p:txBody>
          <a:bodyPr>
            <a:normAutofit/>
          </a:bodyPr>
          <a:lstStyle/>
          <a:p>
            <a:pPr>
              <a:buNone/>
            </a:pPr>
            <a:r>
              <a:rPr lang="id-ID" sz="1800" dirty="0" smtClean="0"/>
              <a:t>c. Aset Pajak Tangguhan 30% x Rp 15.000.000 = Rp 4.500.000</a:t>
            </a:r>
          </a:p>
          <a:p>
            <a:pPr>
              <a:buNone/>
            </a:pPr>
            <a:r>
              <a:rPr lang="id-ID" sz="1800" dirty="0" smtClean="0"/>
              <a:t>d. Jurnal:</a:t>
            </a:r>
          </a:p>
          <a:p>
            <a:pPr>
              <a:buNone/>
            </a:pPr>
            <a:endParaRPr lang="id-ID" sz="1800" dirty="0" smtClean="0"/>
          </a:p>
          <a:p>
            <a:pPr>
              <a:buNone/>
            </a:pPr>
            <a:endParaRPr lang="id-ID" sz="1800" dirty="0" smtClean="0"/>
          </a:p>
          <a:p>
            <a:pPr>
              <a:buNone/>
            </a:pPr>
            <a:endParaRPr lang="id-ID" sz="1800" dirty="0" smtClean="0"/>
          </a:p>
          <a:p>
            <a:pPr>
              <a:buNone/>
            </a:pPr>
            <a:endParaRPr lang="id-ID" sz="1800" dirty="0" smtClean="0"/>
          </a:p>
          <a:p>
            <a:pPr>
              <a:buNone/>
            </a:pPr>
            <a:endParaRPr lang="id-ID" sz="1800" dirty="0" smtClean="0"/>
          </a:p>
          <a:p>
            <a:pPr>
              <a:buNone/>
            </a:pPr>
            <a:endParaRPr lang="id-ID" sz="1800" dirty="0" smtClean="0"/>
          </a:p>
          <a:p>
            <a:pPr>
              <a:buNone/>
            </a:pPr>
            <a:endParaRPr lang="id-ID" sz="1800" dirty="0" smtClean="0"/>
          </a:p>
          <a:p>
            <a:pPr>
              <a:buNone/>
            </a:pPr>
            <a:r>
              <a:rPr lang="id-ID" sz="1800" dirty="0" smtClean="0"/>
              <a:t>e. Penyajian :</a:t>
            </a:r>
          </a:p>
          <a:p>
            <a:pPr>
              <a:buNone/>
            </a:pPr>
            <a:r>
              <a:rPr lang="id-ID" sz="1500" dirty="0" smtClean="0"/>
              <a:t>	Laba sebelum pajak       					Rp 900.000.000</a:t>
            </a:r>
          </a:p>
          <a:p>
            <a:pPr>
              <a:buFont typeface="Arial" pitchFamily="34" charset="0"/>
              <a:buChar char="•"/>
            </a:pPr>
            <a:r>
              <a:rPr lang="id-ID" sz="1500" dirty="0" smtClean="0"/>
              <a:t>Pajak Kini     			Rp 213.500.000</a:t>
            </a:r>
          </a:p>
          <a:p>
            <a:pPr>
              <a:buFont typeface="Arial" pitchFamily="34" charset="0"/>
              <a:buChar char="•"/>
            </a:pPr>
            <a:r>
              <a:rPr lang="id-ID" sz="1500" dirty="0" smtClean="0"/>
              <a:t>Pajak Tangguhan         		</a:t>
            </a:r>
            <a:r>
              <a:rPr lang="id-ID" sz="1500" u="sng" dirty="0" smtClean="0"/>
              <a:t>(Rp    4.500.000)</a:t>
            </a:r>
            <a:r>
              <a:rPr lang="id-ID" sz="1500" dirty="0" smtClean="0"/>
              <a:t>		</a:t>
            </a:r>
            <a:r>
              <a:rPr lang="id-ID" sz="1500" u="sng" dirty="0" smtClean="0"/>
              <a:t>(Rp 209.000.000)</a:t>
            </a:r>
            <a:endParaRPr lang="id-ID" sz="1500" dirty="0" smtClean="0"/>
          </a:p>
          <a:p>
            <a:pPr>
              <a:buNone/>
            </a:pPr>
            <a:r>
              <a:rPr lang="id-ID" sz="1500" dirty="0" smtClean="0"/>
              <a:t>		</a:t>
            </a:r>
            <a:r>
              <a:rPr lang="id-ID" sz="1500" b="1" dirty="0" smtClean="0"/>
              <a:t>Laba Bersih                                                                    	Rp 691.000.000</a:t>
            </a:r>
          </a:p>
          <a:p>
            <a:pPr>
              <a:buNone/>
            </a:pPr>
            <a:endParaRPr lang="id-ID" sz="1800" dirty="0" smtClean="0"/>
          </a:p>
          <a:p>
            <a:pPr>
              <a:buNone/>
            </a:pPr>
            <a:endParaRPr lang="id-ID" dirty="0"/>
          </a:p>
        </p:txBody>
      </p:sp>
      <p:graphicFrame>
        <p:nvGraphicFramePr>
          <p:cNvPr id="4" name="Table 3"/>
          <p:cNvGraphicFramePr>
            <a:graphicFrameLocks noGrp="1"/>
          </p:cNvGraphicFramePr>
          <p:nvPr/>
        </p:nvGraphicFramePr>
        <p:xfrm>
          <a:off x="642910" y="1144423"/>
          <a:ext cx="8001057" cy="1998825"/>
        </p:xfrm>
        <a:graphic>
          <a:graphicData uri="http://schemas.openxmlformats.org/drawingml/2006/table">
            <a:tbl>
              <a:tblPr firstRow="1" bandRow="1">
                <a:tableStyleId>{5C22544A-7EE6-4342-B048-85BDC9FD1C3A}</a:tableStyleId>
              </a:tblPr>
              <a:tblGrid>
                <a:gridCol w="3857652"/>
                <a:gridCol w="2143140"/>
                <a:gridCol w="2000265"/>
              </a:tblGrid>
              <a:tr h="535785">
                <a:tc>
                  <a:txBody>
                    <a:bodyPr/>
                    <a:lstStyle/>
                    <a:p>
                      <a:pPr algn="ctr"/>
                      <a:r>
                        <a:rPr lang="id-ID" dirty="0" smtClean="0"/>
                        <a:t>Keterangan</a:t>
                      </a:r>
                      <a:endParaRPr lang="id-ID" dirty="0"/>
                    </a:p>
                  </a:txBody>
                  <a:tcPr/>
                </a:tc>
                <a:tc>
                  <a:txBody>
                    <a:bodyPr/>
                    <a:lstStyle/>
                    <a:p>
                      <a:pPr algn="ctr"/>
                      <a:r>
                        <a:rPr lang="id-ID" dirty="0" smtClean="0"/>
                        <a:t>Debit</a:t>
                      </a:r>
                      <a:endParaRPr lang="id-ID" dirty="0"/>
                    </a:p>
                  </a:txBody>
                  <a:tcPr/>
                </a:tc>
                <a:tc>
                  <a:txBody>
                    <a:bodyPr/>
                    <a:lstStyle/>
                    <a:p>
                      <a:pPr algn="ctr"/>
                      <a:r>
                        <a:rPr lang="id-ID" dirty="0" smtClean="0"/>
                        <a:t>Kredit</a:t>
                      </a:r>
                      <a:endParaRPr lang="id-ID" dirty="0"/>
                    </a:p>
                  </a:txBody>
                  <a:tcPr/>
                </a:tc>
              </a:tr>
              <a:tr h="535785">
                <a:tc>
                  <a:txBody>
                    <a:bodyPr/>
                    <a:lstStyle/>
                    <a:p>
                      <a:r>
                        <a:rPr lang="id-ID" dirty="0" smtClean="0"/>
                        <a:t>PPh Badan – Pajak Kini</a:t>
                      </a:r>
                    </a:p>
                    <a:p>
                      <a:r>
                        <a:rPr lang="id-ID" dirty="0" smtClean="0"/>
                        <a:t>Aset</a:t>
                      </a:r>
                      <a:r>
                        <a:rPr lang="id-ID" baseline="0" dirty="0" smtClean="0"/>
                        <a:t> pajak tangguhan</a:t>
                      </a:r>
                    </a:p>
                    <a:p>
                      <a:r>
                        <a:rPr lang="id-ID" baseline="0" dirty="0" smtClean="0"/>
                        <a:t>       Pendapatan pajak tangguhan</a:t>
                      </a:r>
                    </a:p>
                    <a:p>
                      <a:r>
                        <a:rPr lang="id-ID" baseline="0" dirty="0" smtClean="0"/>
                        <a:t>       PPh 25 dibayar dimuka</a:t>
                      </a:r>
                    </a:p>
                    <a:p>
                      <a:r>
                        <a:rPr lang="id-ID" baseline="0" dirty="0" smtClean="0"/>
                        <a:t>       Hutang PPh 29</a:t>
                      </a:r>
                      <a:endParaRPr lang="id-ID" dirty="0"/>
                    </a:p>
                  </a:txBody>
                  <a:tcPr/>
                </a:tc>
                <a:tc>
                  <a:txBody>
                    <a:bodyPr/>
                    <a:lstStyle/>
                    <a:p>
                      <a:pPr algn="r"/>
                      <a:r>
                        <a:rPr kumimoji="0" lang="id-ID" sz="1800" kern="1200" dirty="0" smtClean="0">
                          <a:solidFill>
                            <a:schemeClr val="dk1"/>
                          </a:solidFill>
                          <a:latin typeface="+mn-lt"/>
                          <a:ea typeface="+mn-ea"/>
                          <a:cs typeface="+mn-cs"/>
                        </a:rPr>
                        <a:t>213.500.000</a:t>
                      </a:r>
                    </a:p>
                    <a:p>
                      <a:pPr algn="r"/>
                      <a:r>
                        <a:rPr kumimoji="0" lang="id-ID" sz="1800" kern="1200" dirty="0" smtClean="0">
                          <a:solidFill>
                            <a:schemeClr val="dk1"/>
                          </a:solidFill>
                          <a:latin typeface="+mn-lt"/>
                          <a:ea typeface="+mn-ea"/>
                          <a:cs typeface="+mn-cs"/>
                        </a:rPr>
                        <a:t>    4.500.000</a:t>
                      </a:r>
                      <a:endParaRPr lang="id-ID" dirty="0"/>
                    </a:p>
                  </a:txBody>
                  <a:tcPr/>
                </a:tc>
                <a:tc>
                  <a:txBody>
                    <a:bodyPr/>
                    <a:lstStyle/>
                    <a:p>
                      <a:pPr algn="r"/>
                      <a:endParaRPr lang="id-ID" dirty="0" smtClean="0"/>
                    </a:p>
                    <a:p>
                      <a:pPr algn="r"/>
                      <a:endParaRPr lang="id-ID" dirty="0" smtClean="0"/>
                    </a:p>
                    <a:p>
                      <a:pPr algn="r"/>
                      <a:r>
                        <a:rPr kumimoji="0" lang="id-ID" sz="1800" kern="1200" dirty="0" smtClean="0">
                          <a:solidFill>
                            <a:schemeClr val="dk1"/>
                          </a:solidFill>
                          <a:latin typeface="+mn-lt"/>
                          <a:ea typeface="+mn-ea"/>
                          <a:cs typeface="+mn-cs"/>
                        </a:rPr>
                        <a:t>4.500.000</a:t>
                      </a:r>
                    </a:p>
                    <a:p>
                      <a:pPr algn="r"/>
                      <a:r>
                        <a:rPr kumimoji="0" lang="id-ID" sz="1800" kern="1200" dirty="0" smtClean="0">
                          <a:solidFill>
                            <a:schemeClr val="dk1"/>
                          </a:solidFill>
                          <a:latin typeface="+mn-lt"/>
                          <a:ea typeface="+mn-ea"/>
                          <a:cs typeface="+mn-cs"/>
                        </a:rPr>
                        <a:t>210.000.000</a:t>
                      </a:r>
                    </a:p>
                    <a:p>
                      <a:pPr algn="r"/>
                      <a:r>
                        <a:rPr kumimoji="0" lang="id-ID" sz="1800" kern="1200" dirty="0" smtClean="0">
                          <a:solidFill>
                            <a:schemeClr val="dk1"/>
                          </a:solidFill>
                          <a:latin typeface="+mn-lt"/>
                          <a:ea typeface="+mn-ea"/>
                          <a:cs typeface="+mn-cs"/>
                        </a:rPr>
                        <a:t>3.500.000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pPr algn="ctr"/>
            <a:r>
              <a:rPr lang="id-ID" dirty="0" smtClean="0"/>
              <a:t>TUGAS Kelas J</a:t>
            </a:r>
            <a:endParaRPr lang="id-ID" dirty="0"/>
          </a:p>
        </p:txBody>
      </p:sp>
      <p:sp>
        <p:nvSpPr>
          <p:cNvPr id="3" name="Content Placeholder 2"/>
          <p:cNvSpPr>
            <a:spLocks noGrp="1"/>
          </p:cNvSpPr>
          <p:nvPr>
            <p:ph sz="quarter" idx="1"/>
          </p:nvPr>
        </p:nvSpPr>
        <p:spPr>
          <a:xfrm>
            <a:off x="457200" y="928670"/>
            <a:ext cx="8329642" cy="5715040"/>
          </a:xfrm>
        </p:spPr>
        <p:txBody>
          <a:bodyPr>
            <a:normAutofit fontScale="70000" lnSpcReduction="20000"/>
          </a:bodyPr>
          <a:lstStyle/>
          <a:p>
            <a:r>
              <a:rPr lang="id-ID" dirty="0" smtClean="0"/>
              <a:t>Laba sebelum pajak tahun 2015 = Rp 1.000.000.000. Koreksi fiskal atas laba tersebut adalah:</a:t>
            </a:r>
          </a:p>
          <a:p>
            <a:pPr>
              <a:buNone/>
            </a:pPr>
            <a:r>
              <a:rPr lang="id-ID" dirty="0" smtClean="0"/>
              <a:t>a. Pendapatan sewa bangunan Rp 75.000.000.</a:t>
            </a:r>
          </a:p>
          <a:p>
            <a:pPr>
              <a:buNone/>
            </a:pPr>
            <a:r>
              <a:rPr lang="id-ID" dirty="0" smtClean="0"/>
              <a:t>b. Beban bunga pajak Rp 15.000.000.</a:t>
            </a:r>
          </a:p>
          <a:p>
            <a:pPr>
              <a:buNone/>
            </a:pPr>
            <a:r>
              <a:rPr lang="id-ID" dirty="0" smtClean="0"/>
              <a:t>c. Beban pemberian sembako Rp 20.000.000.</a:t>
            </a:r>
          </a:p>
          <a:p>
            <a:pPr>
              <a:buNone/>
            </a:pPr>
            <a:r>
              <a:rPr lang="id-ID" dirty="0" smtClean="0"/>
              <a:t>d. Penyusutan komersial Rp 15.000.000 lebih tinggi dan penyusutan fiskal.</a:t>
            </a:r>
          </a:p>
          <a:p>
            <a:pPr>
              <a:buNone/>
            </a:pPr>
            <a:r>
              <a:rPr lang="id-ID" dirty="0" smtClean="0"/>
              <a:t>e. Pendapatan jasa giro Rp 25.000.000.</a:t>
            </a:r>
          </a:p>
          <a:p>
            <a:pPr>
              <a:buNone/>
            </a:pPr>
            <a:r>
              <a:rPr lang="id-ID" dirty="0" smtClean="0"/>
              <a:t>f. Beban PPh Rp 5.000.000.</a:t>
            </a:r>
          </a:p>
          <a:p>
            <a:pPr>
              <a:buNone/>
            </a:pPr>
            <a:r>
              <a:rPr lang="id-ID" dirty="0" smtClean="0"/>
              <a:t>g. Amortisasi fiskal Rp 10.000.000 lebih tinggi dan amortisasi komersial.</a:t>
            </a:r>
          </a:p>
          <a:p>
            <a:r>
              <a:rPr lang="id-ID" dirty="0" smtClean="0"/>
              <a:t>Kredit Pajak:</a:t>
            </a:r>
          </a:p>
          <a:p>
            <a:pPr>
              <a:buNone/>
            </a:pPr>
            <a:r>
              <a:rPr lang="id-ID" dirty="0" smtClean="0"/>
              <a:t>a. PPh 22:	Rp 10.000.000</a:t>
            </a:r>
          </a:p>
          <a:p>
            <a:pPr>
              <a:buNone/>
            </a:pPr>
            <a:r>
              <a:rPr lang="id-ID" dirty="0" smtClean="0"/>
              <a:t>b. PPh 23:	Rp 50.000.000</a:t>
            </a:r>
          </a:p>
          <a:p>
            <a:pPr>
              <a:buNone/>
            </a:pPr>
            <a:r>
              <a:rPr lang="id-ID" dirty="0" smtClean="0"/>
              <a:t>c. PPh 24: 	Rp 50.000.000</a:t>
            </a:r>
          </a:p>
          <a:p>
            <a:pPr>
              <a:buNone/>
            </a:pPr>
            <a:r>
              <a:rPr lang="id-ID" dirty="0" smtClean="0"/>
              <a:t>d. PPh 25:	Rp 20.00.000</a:t>
            </a:r>
          </a:p>
          <a:p>
            <a:r>
              <a:rPr lang="id-ID" b="1" i="1" dirty="0" smtClean="0"/>
              <a:t>Pertanyaan:</a:t>
            </a:r>
          </a:p>
          <a:p>
            <a:pPr>
              <a:buNone/>
            </a:pPr>
            <a:r>
              <a:rPr lang="id-ID" dirty="0" smtClean="0"/>
              <a:t>a. Tentukan Penghasilan Kena Pajak.</a:t>
            </a:r>
          </a:p>
          <a:p>
            <a:pPr>
              <a:buNone/>
            </a:pPr>
            <a:r>
              <a:rPr lang="id-ID" dirty="0" smtClean="0"/>
              <a:t>b. Tentukan pajak Kurang/Lebih Bayar.</a:t>
            </a:r>
          </a:p>
          <a:p>
            <a:pPr>
              <a:buNone/>
            </a:pPr>
            <a:r>
              <a:rPr lang="id-ID" dirty="0" smtClean="0"/>
              <a:t>c. Tentukan aset atau kewajiban pajak tangguhan.</a:t>
            </a:r>
          </a:p>
          <a:p>
            <a:pPr>
              <a:buNone/>
            </a:pPr>
            <a:r>
              <a:rPr lang="id-ID" dirty="0" smtClean="0"/>
              <a:t>d. Buatlah jurnal.</a:t>
            </a:r>
          </a:p>
          <a:p>
            <a:pPr>
              <a:buNone/>
            </a:pPr>
            <a:r>
              <a:rPr lang="id-ID" dirty="0" smtClean="0"/>
              <a:t>e. Hitunglah penyajian atas laba/rugi bersih.</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19256" cy="648072"/>
          </a:xfrm>
        </p:spPr>
        <p:txBody>
          <a:bodyPr/>
          <a:lstStyle/>
          <a:p>
            <a:pPr algn="ctr"/>
            <a:r>
              <a:rPr lang="id-ID" dirty="0" smtClean="0"/>
              <a:t>TUGAS Kelas I</a:t>
            </a:r>
            <a:endParaRPr lang="id-ID" dirty="0"/>
          </a:p>
        </p:txBody>
      </p:sp>
      <p:sp>
        <p:nvSpPr>
          <p:cNvPr id="3" name="Content Placeholder 2"/>
          <p:cNvSpPr>
            <a:spLocks noGrp="1"/>
          </p:cNvSpPr>
          <p:nvPr>
            <p:ph sz="quarter" idx="1"/>
          </p:nvPr>
        </p:nvSpPr>
        <p:spPr>
          <a:xfrm>
            <a:off x="457200" y="980728"/>
            <a:ext cx="8291264" cy="5616624"/>
          </a:xfrm>
        </p:spPr>
        <p:txBody>
          <a:bodyPr>
            <a:normAutofit fontScale="70000" lnSpcReduction="20000"/>
          </a:bodyPr>
          <a:lstStyle/>
          <a:p>
            <a:r>
              <a:rPr lang="id-ID" dirty="0"/>
              <a:t>Laba sebelum pajak tahun 2015 = Rp </a:t>
            </a:r>
            <a:r>
              <a:rPr lang="id-ID" dirty="0" smtClean="0"/>
              <a:t>1.150.000.000</a:t>
            </a:r>
            <a:r>
              <a:rPr lang="id-ID" dirty="0"/>
              <a:t>. Koreksi fiskal atas laba tersebut adalah:</a:t>
            </a:r>
          </a:p>
          <a:p>
            <a:pPr>
              <a:buNone/>
            </a:pPr>
            <a:r>
              <a:rPr lang="id-ID" dirty="0"/>
              <a:t>a. Pendapatan sewa bangunan Rp </a:t>
            </a:r>
            <a:r>
              <a:rPr lang="id-ID" dirty="0" smtClean="0"/>
              <a:t>80.000.000</a:t>
            </a:r>
            <a:r>
              <a:rPr lang="id-ID" dirty="0"/>
              <a:t>.</a:t>
            </a:r>
          </a:p>
          <a:p>
            <a:pPr>
              <a:buNone/>
            </a:pPr>
            <a:r>
              <a:rPr lang="id-ID" dirty="0"/>
              <a:t>b. Beban bunga pajak Rp </a:t>
            </a:r>
            <a:r>
              <a:rPr lang="id-ID" dirty="0" smtClean="0"/>
              <a:t>10.000.000</a:t>
            </a:r>
            <a:r>
              <a:rPr lang="id-ID" dirty="0"/>
              <a:t>.</a:t>
            </a:r>
          </a:p>
          <a:p>
            <a:pPr>
              <a:buNone/>
            </a:pPr>
            <a:r>
              <a:rPr lang="id-ID" dirty="0"/>
              <a:t>c. Beban pemberian sembako Rp 20.000.000.</a:t>
            </a:r>
          </a:p>
          <a:p>
            <a:pPr>
              <a:buNone/>
            </a:pPr>
            <a:r>
              <a:rPr lang="id-ID" dirty="0"/>
              <a:t>d. Penyusutan komersial Rp </a:t>
            </a:r>
            <a:r>
              <a:rPr lang="id-ID" dirty="0" smtClean="0"/>
              <a:t>20.000.000 </a:t>
            </a:r>
            <a:r>
              <a:rPr lang="id-ID" dirty="0"/>
              <a:t>lebih tinggi dan penyusutan fiskal.</a:t>
            </a:r>
          </a:p>
          <a:p>
            <a:pPr>
              <a:buNone/>
            </a:pPr>
            <a:r>
              <a:rPr lang="id-ID" dirty="0"/>
              <a:t>e. Pendapatan jasa giro Rp </a:t>
            </a:r>
            <a:r>
              <a:rPr lang="id-ID" dirty="0" smtClean="0"/>
              <a:t>20.000.000</a:t>
            </a:r>
            <a:r>
              <a:rPr lang="id-ID" dirty="0"/>
              <a:t>.</a:t>
            </a:r>
          </a:p>
          <a:p>
            <a:pPr>
              <a:buNone/>
            </a:pPr>
            <a:r>
              <a:rPr lang="id-ID" dirty="0"/>
              <a:t>f. Beban PPh </a:t>
            </a:r>
            <a:r>
              <a:rPr lang="id-ID" dirty="0" smtClean="0"/>
              <a:t>Rp 7.000.000</a:t>
            </a:r>
            <a:r>
              <a:rPr lang="id-ID" dirty="0"/>
              <a:t>.</a:t>
            </a:r>
          </a:p>
          <a:p>
            <a:pPr>
              <a:buNone/>
            </a:pPr>
            <a:r>
              <a:rPr lang="id-ID" dirty="0"/>
              <a:t>g. Amortisasi fiskal Rp </a:t>
            </a:r>
            <a:r>
              <a:rPr lang="id-ID" dirty="0" smtClean="0"/>
              <a:t>15.000.000 </a:t>
            </a:r>
            <a:r>
              <a:rPr lang="id-ID" dirty="0"/>
              <a:t>lebih tinggi dan amortisasi komersial.</a:t>
            </a:r>
          </a:p>
          <a:p>
            <a:r>
              <a:rPr lang="id-ID" dirty="0"/>
              <a:t>Kredit Pajak:</a:t>
            </a:r>
          </a:p>
          <a:p>
            <a:pPr>
              <a:buNone/>
            </a:pPr>
            <a:r>
              <a:rPr lang="id-ID" dirty="0"/>
              <a:t>a. PPh 22:	Rp </a:t>
            </a:r>
            <a:r>
              <a:rPr lang="id-ID" dirty="0" smtClean="0"/>
              <a:t>15.000.000</a:t>
            </a:r>
            <a:endParaRPr lang="id-ID" dirty="0"/>
          </a:p>
          <a:p>
            <a:pPr>
              <a:buNone/>
            </a:pPr>
            <a:r>
              <a:rPr lang="id-ID" dirty="0"/>
              <a:t>b. PPh 23:	Rp 50.000.000</a:t>
            </a:r>
          </a:p>
          <a:p>
            <a:pPr>
              <a:buNone/>
            </a:pPr>
            <a:r>
              <a:rPr lang="id-ID" dirty="0"/>
              <a:t>c. PPh 24: 	Rp 50.000.000</a:t>
            </a:r>
          </a:p>
          <a:p>
            <a:pPr>
              <a:buNone/>
            </a:pPr>
            <a:r>
              <a:rPr lang="id-ID" dirty="0"/>
              <a:t>d. PPh 25:	Rp </a:t>
            </a:r>
            <a:r>
              <a:rPr lang="id-ID" dirty="0" smtClean="0"/>
              <a:t>15.00.000</a:t>
            </a:r>
            <a:endParaRPr lang="id-ID" dirty="0"/>
          </a:p>
          <a:p>
            <a:r>
              <a:rPr lang="id-ID" b="1" i="1" dirty="0"/>
              <a:t>Pertanyaan:</a:t>
            </a:r>
          </a:p>
          <a:p>
            <a:pPr>
              <a:buNone/>
            </a:pPr>
            <a:r>
              <a:rPr lang="id-ID" dirty="0"/>
              <a:t>a. Tentukan Penghasilan Kena Pajak.</a:t>
            </a:r>
          </a:p>
          <a:p>
            <a:pPr>
              <a:buNone/>
            </a:pPr>
            <a:r>
              <a:rPr lang="id-ID" dirty="0"/>
              <a:t>b. Tentukan pajak Kurang/Lebih Bayar.</a:t>
            </a:r>
          </a:p>
          <a:p>
            <a:pPr>
              <a:buNone/>
            </a:pPr>
            <a:r>
              <a:rPr lang="id-ID" dirty="0"/>
              <a:t>c. Tentukan aset atau kewajiban pajak tangguhan.</a:t>
            </a:r>
          </a:p>
          <a:p>
            <a:pPr>
              <a:buNone/>
            </a:pPr>
            <a:r>
              <a:rPr lang="id-ID" dirty="0"/>
              <a:t>d. Buatlah jurnal.</a:t>
            </a:r>
          </a:p>
          <a:p>
            <a:pPr>
              <a:buNone/>
            </a:pPr>
            <a:r>
              <a:rPr lang="id-ID" dirty="0"/>
              <a:t>e. Hitunglah penyajian atas laba/rugi bersih.</a:t>
            </a:r>
          </a:p>
          <a:p>
            <a:endParaRPr lang="id-ID" dirty="0"/>
          </a:p>
        </p:txBody>
      </p:sp>
    </p:spTree>
    <p:extLst>
      <p:ext uri="{BB962C8B-B14F-4D97-AF65-F5344CB8AC3E}">
        <p14:creationId xmlns:p14="http://schemas.microsoft.com/office/powerpoint/2010/main" val="1142381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562074"/>
          </a:xfrm>
        </p:spPr>
        <p:txBody>
          <a:bodyPr/>
          <a:lstStyle/>
          <a:p>
            <a:pPr algn="ctr"/>
            <a:r>
              <a:rPr lang="id-ID" dirty="0"/>
              <a:t>TUGAS Kelas K</a:t>
            </a:r>
          </a:p>
        </p:txBody>
      </p:sp>
      <p:sp>
        <p:nvSpPr>
          <p:cNvPr id="3" name="Content Placeholder 2"/>
          <p:cNvSpPr>
            <a:spLocks noGrp="1"/>
          </p:cNvSpPr>
          <p:nvPr>
            <p:ph sz="quarter" idx="1"/>
          </p:nvPr>
        </p:nvSpPr>
        <p:spPr>
          <a:xfrm>
            <a:off x="457200" y="980728"/>
            <a:ext cx="8291264" cy="5688632"/>
          </a:xfrm>
        </p:spPr>
        <p:txBody>
          <a:bodyPr>
            <a:normAutofit fontScale="70000" lnSpcReduction="20000"/>
          </a:bodyPr>
          <a:lstStyle/>
          <a:p>
            <a:r>
              <a:rPr lang="id-ID" dirty="0"/>
              <a:t>Laba sebelum pajak tahun 2015 = Rp </a:t>
            </a:r>
            <a:r>
              <a:rPr lang="id-ID" dirty="0" smtClean="0"/>
              <a:t>850.000.000</a:t>
            </a:r>
            <a:r>
              <a:rPr lang="id-ID" dirty="0"/>
              <a:t>. Koreksi fiskal atas laba tersebut adalah:</a:t>
            </a:r>
          </a:p>
          <a:p>
            <a:pPr>
              <a:buNone/>
            </a:pPr>
            <a:r>
              <a:rPr lang="id-ID" dirty="0"/>
              <a:t>a. Pendapatan sewa bangunan Rp </a:t>
            </a:r>
            <a:r>
              <a:rPr lang="id-ID" dirty="0" smtClean="0"/>
              <a:t>50.000.000</a:t>
            </a:r>
            <a:r>
              <a:rPr lang="id-ID" dirty="0"/>
              <a:t>.</a:t>
            </a:r>
          </a:p>
          <a:p>
            <a:pPr>
              <a:buNone/>
            </a:pPr>
            <a:r>
              <a:rPr lang="id-ID" dirty="0"/>
              <a:t>b. Beban bunga pajak Rp 10.000.000.</a:t>
            </a:r>
          </a:p>
          <a:p>
            <a:pPr>
              <a:buNone/>
            </a:pPr>
            <a:r>
              <a:rPr lang="id-ID" dirty="0"/>
              <a:t>c. Beban pemberian sembako Rp </a:t>
            </a:r>
            <a:r>
              <a:rPr lang="id-ID" dirty="0" smtClean="0"/>
              <a:t>15.000.000</a:t>
            </a:r>
            <a:r>
              <a:rPr lang="id-ID" dirty="0"/>
              <a:t>.</a:t>
            </a:r>
          </a:p>
          <a:p>
            <a:pPr>
              <a:buNone/>
            </a:pPr>
            <a:r>
              <a:rPr lang="id-ID" dirty="0"/>
              <a:t>d. Penyusutan komersial Rp </a:t>
            </a:r>
            <a:r>
              <a:rPr lang="id-ID" dirty="0" smtClean="0"/>
              <a:t>10.000.000 </a:t>
            </a:r>
            <a:r>
              <a:rPr lang="id-ID" dirty="0"/>
              <a:t>lebih tinggi dan penyusutan fiskal.</a:t>
            </a:r>
          </a:p>
          <a:p>
            <a:pPr>
              <a:buNone/>
            </a:pPr>
            <a:r>
              <a:rPr lang="id-ID" dirty="0"/>
              <a:t>e. Pendapatan jasa giro Rp </a:t>
            </a:r>
            <a:r>
              <a:rPr lang="id-ID" dirty="0" smtClean="0"/>
              <a:t>10.000.000</a:t>
            </a:r>
            <a:r>
              <a:rPr lang="id-ID" dirty="0"/>
              <a:t>.</a:t>
            </a:r>
          </a:p>
          <a:p>
            <a:pPr>
              <a:buNone/>
            </a:pPr>
            <a:r>
              <a:rPr lang="id-ID" dirty="0"/>
              <a:t>f. Beban PPh Rp </a:t>
            </a:r>
            <a:r>
              <a:rPr lang="id-ID" dirty="0" smtClean="0"/>
              <a:t>5.000.000</a:t>
            </a:r>
            <a:r>
              <a:rPr lang="id-ID" dirty="0"/>
              <a:t>.</a:t>
            </a:r>
          </a:p>
          <a:p>
            <a:pPr>
              <a:buNone/>
            </a:pPr>
            <a:r>
              <a:rPr lang="id-ID" dirty="0"/>
              <a:t>g. Amortisasi fiskal Rp 5</a:t>
            </a:r>
            <a:r>
              <a:rPr lang="id-ID" dirty="0" smtClean="0"/>
              <a:t>.000.000 </a:t>
            </a:r>
            <a:r>
              <a:rPr lang="id-ID" dirty="0"/>
              <a:t>lebih tinggi dan amortisasi komersial.</a:t>
            </a:r>
          </a:p>
          <a:p>
            <a:r>
              <a:rPr lang="id-ID" dirty="0"/>
              <a:t>Kredit Pajak:</a:t>
            </a:r>
          </a:p>
          <a:p>
            <a:pPr>
              <a:buNone/>
            </a:pPr>
            <a:r>
              <a:rPr lang="id-ID" dirty="0"/>
              <a:t>a. PPh 22:	Rp </a:t>
            </a:r>
            <a:r>
              <a:rPr lang="id-ID" dirty="0" smtClean="0"/>
              <a:t>10.000.000</a:t>
            </a:r>
            <a:endParaRPr lang="id-ID" dirty="0"/>
          </a:p>
          <a:p>
            <a:pPr>
              <a:buNone/>
            </a:pPr>
            <a:r>
              <a:rPr lang="id-ID" dirty="0"/>
              <a:t>b. PPh 23:	Rp </a:t>
            </a:r>
            <a:r>
              <a:rPr lang="id-ID" dirty="0" smtClean="0"/>
              <a:t>40.000.000</a:t>
            </a:r>
            <a:endParaRPr lang="id-ID" dirty="0"/>
          </a:p>
          <a:p>
            <a:pPr>
              <a:buNone/>
            </a:pPr>
            <a:r>
              <a:rPr lang="id-ID" dirty="0"/>
              <a:t>c. PPh 24: 	Rp </a:t>
            </a:r>
            <a:r>
              <a:rPr lang="id-ID" dirty="0" smtClean="0"/>
              <a:t>40.000.000</a:t>
            </a:r>
            <a:endParaRPr lang="id-ID" dirty="0"/>
          </a:p>
          <a:p>
            <a:pPr>
              <a:buNone/>
            </a:pPr>
            <a:r>
              <a:rPr lang="id-ID" dirty="0"/>
              <a:t>d. PPh 25:	Rp </a:t>
            </a:r>
            <a:r>
              <a:rPr lang="id-ID" dirty="0" smtClean="0"/>
              <a:t>10.00.000</a:t>
            </a:r>
            <a:endParaRPr lang="id-ID" dirty="0"/>
          </a:p>
          <a:p>
            <a:r>
              <a:rPr lang="id-ID" b="1" i="1" dirty="0"/>
              <a:t>Pertanyaan:</a:t>
            </a:r>
          </a:p>
          <a:p>
            <a:pPr>
              <a:buNone/>
            </a:pPr>
            <a:r>
              <a:rPr lang="id-ID" dirty="0"/>
              <a:t>a. Tentukan Penghasilan Kena Pajak.</a:t>
            </a:r>
          </a:p>
          <a:p>
            <a:pPr>
              <a:buNone/>
            </a:pPr>
            <a:r>
              <a:rPr lang="id-ID" dirty="0"/>
              <a:t>b. Tentukan pajak Kurang/Lebih Bayar.</a:t>
            </a:r>
          </a:p>
          <a:p>
            <a:pPr>
              <a:buNone/>
            </a:pPr>
            <a:r>
              <a:rPr lang="id-ID" dirty="0"/>
              <a:t>c. Tentukan aset atau kewajiban pajak tangguhan.</a:t>
            </a:r>
          </a:p>
          <a:p>
            <a:pPr>
              <a:buNone/>
            </a:pPr>
            <a:r>
              <a:rPr lang="id-ID" dirty="0"/>
              <a:t>d. Buatlah jurnal.</a:t>
            </a:r>
          </a:p>
          <a:p>
            <a:pPr>
              <a:buNone/>
            </a:pPr>
            <a:r>
              <a:rPr lang="id-ID" dirty="0"/>
              <a:t>e. Hitunglah penyajian atas laba/rugi bersih.</a:t>
            </a:r>
          </a:p>
        </p:txBody>
      </p:sp>
    </p:spTree>
    <p:extLst>
      <p:ext uri="{BB962C8B-B14F-4D97-AF65-F5344CB8AC3E}">
        <p14:creationId xmlns:p14="http://schemas.microsoft.com/office/powerpoint/2010/main" val="7447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600200"/>
            <a:ext cx="8258204" cy="4873752"/>
          </a:xfrm>
        </p:spPr>
        <p:txBody>
          <a:bodyPr/>
          <a:lstStyle/>
          <a:p>
            <a:r>
              <a:rPr lang="id-ID" dirty="0" smtClean="0"/>
              <a:t>Penghasilan kena pajak atau laba fiskal (</a:t>
            </a:r>
            <a:r>
              <a:rPr lang="id-ID" i="1" dirty="0" smtClean="0"/>
              <a:t>taxable profit</a:t>
            </a:r>
            <a:r>
              <a:rPr lang="id-ID" dirty="0" smtClean="0"/>
              <a:t>) atau rugi pajak (</a:t>
            </a:r>
            <a:r>
              <a:rPr lang="id-ID" i="1" dirty="0" smtClean="0"/>
              <a:t>tax loss</a:t>
            </a:r>
            <a:r>
              <a:rPr lang="id-ID" dirty="0" smtClean="0"/>
              <a:t>) adalah laba atau rugi selama satu periode yang dihitung berdasarkan peraturan perpajakan dan yang menjadi dasar penghitungan pajak penghasilan.</a:t>
            </a:r>
          </a:p>
          <a:p>
            <a:r>
              <a:rPr lang="id-ID" dirty="0" smtClean="0"/>
              <a:t>Beban pajak (</a:t>
            </a:r>
            <a:r>
              <a:rPr lang="id-ID" i="1" dirty="0" smtClean="0"/>
              <a:t>tax expense</a:t>
            </a:r>
            <a:r>
              <a:rPr lang="id-ID" dirty="0" smtClean="0"/>
              <a:t>) atau penghasilan pajak (</a:t>
            </a:r>
            <a:r>
              <a:rPr lang="id-ID" i="1" dirty="0" smtClean="0"/>
              <a:t>tax income</a:t>
            </a:r>
            <a:r>
              <a:rPr lang="id-ID" dirty="0" smtClean="0"/>
              <a:t>) adalah jumlah agregat pajak kini (</a:t>
            </a:r>
            <a:r>
              <a:rPr lang="id-ID" i="1" dirty="0" smtClean="0"/>
              <a:t>current tax</a:t>
            </a:r>
            <a:r>
              <a:rPr lang="id-ID" dirty="0" smtClean="0"/>
              <a:t>) dan pajak tangguhan (</a:t>
            </a:r>
            <a:r>
              <a:rPr lang="id-ID" i="1" dirty="0" smtClean="0"/>
              <a:t>deferred tax</a:t>
            </a:r>
            <a:r>
              <a:rPr lang="id-ID" dirty="0" smtClean="0"/>
              <a:t>) yang diperhitungkan dalam penghitungan laba atau rugi pada satu periode.</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Implementasi Pajak Kini dan Pajak Tangguhan</a:t>
            </a:r>
            <a:endParaRPr lang="id-ID" dirty="0"/>
          </a:p>
        </p:txBody>
      </p:sp>
      <p:sp>
        <p:nvSpPr>
          <p:cNvPr id="3" name="Content Placeholder 2"/>
          <p:cNvSpPr>
            <a:spLocks noGrp="1"/>
          </p:cNvSpPr>
          <p:nvPr>
            <p:ph sz="quarter" idx="1"/>
          </p:nvPr>
        </p:nvSpPr>
        <p:spPr>
          <a:xfrm>
            <a:off x="457200" y="1600200"/>
            <a:ext cx="8258204" cy="4873752"/>
          </a:xfrm>
        </p:spPr>
        <p:txBody>
          <a:bodyPr>
            <a:normAutofit lnSpcReduction="10000"/>
          </a:bodyPr>
          <a:lstStyle/>
          <a:p>
            <a:r>
              <a:rPr lang="id-ID" dirty="0" smtClean="0"/>
              <a:t>Pajak kini (</a:t>
            </a:r>
            <a:r>
              <a:rPr lang="id-ID" i="1" dirty="0" smtClean="0"/>
              <a:t>current tax</a:t>
            </a:r>
            <a:r>
              <a:rPr lang="id-ID" dirty="0" smtClean="0"/>
              <a:t>) adalah jumlah pajak penghasilan terutang (</a:t>
            </a:r>
            <a:r>
              <a:rPr lang="id-ID" i="1" dirty="0" smtClean="0"/>
              <a:t>payable</a:t>
            </a:r>
            <a:r>
              <a:rPr lang="id-ID" dirty="0" smtClean="0"/>
              <a:t>) atas penghasilan kena pajak pada satu periode. </a:t>
            </a:r>
          </a:p>
          <a:p>
            <a:r>
              <a:rPr lang="id-ID" dirty="0" smtClean="0"/>
              <a:t>Kewajiban pajak tanguhan (</a:t>
            </a:r>
            <a:r>
              <a:rPr lang="id-ID" i="1" dirty="0" smtClean="0"/>
              <a:t>deferred tax liabilities</a:t>
            </a:r>
            <a:r>
              <a:rPr lang="id-ID" dirty="0" smtClean="0"/>
              <a:t>) adalah jumlah pajak penghasilan terutang (</a:t>
            </a:r>
            <a:r>
              <a:rPr lang="id-ID" i="1" dirty="0" smtClean="0"/>
              <a:t>payable</a:t>
            </a:r>
            <a:r>
              <a:rPr lang="id-ID" dirty="0" smtClean="0"/>
              <a:t>) untuk periode mendatang sebagai akibat adanya perbedaan temporer kena pajak.</a:t>
            </a:r>
          </a:p>
          <a:p>
            <a:r>
              <a:rPr lang="id-ID" dirty="0" smtClean="0"/>
              <a:t>Aset pajak tangguhan (</a:t>
            </a:r>
            <a:r>
              <a:rPr lang="id-ID" i="1" dirty="0" smtClean="0"/>
              <a:t>deferred tax assets</a:t>
            </a:r>
            <a:r>
              <a:rPr lang="id-ID" dirty="0" smtClean="0"/>
              <a:t>) adalah jumlah pajak penghasilan terpulihkan (</a:t>
            </a:r>
            <a:r>
              <a:rPr lang="id-ID" i="1" dirty="0" smtClean="0"/>
              <a:t>recoverable</a:t>
            </a:r>
            <a:r>
              <a:rPr lang="id-ID" dirty="0" smtClean="0"/>
              <a:t>) pada periode mendatang sebagai akibat adanya :</a:t>
            </a:r>
          </a:p>
          <a:p>
            <a:pPr>
              <a:buNone/>
            </a:pPr>
            <a:r>
              <a:rPr lang="id-ID" dirty="0" smtClean="0"/>
              <a:t>(a) Perbedaan temporer yang boleh dikurangkan, dan</a:t>
            </a:r>
          </a:p>
          <a:p>
            <a:pPr>
              <a:buNone/>
            </a:pPr>
            <a:r>
              <a:rPr lang="id-ID" dirty="0" smtClean="0"/>
              <a:t>(b) Sisa kompensasi kerugian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Perbedaan Temporer adalah perbedaan antara laba akuntansi dan penghasilan kena pajak yang disebabkan oleh ketentuan perpajakan dan memberikan pengaruh di masa mendatang dalam jangka waktu tertentu sehingga pengaruh terhadap laba akuntansi dan penghasilan kena pajak akhirnya menjadi sama. Perbedaan Temporer dibagi menjadi dua:</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714356"/>
            <a:ext cx="8258204" cy="5929354"/>
          </a:xfrm>
        </p:spPr>
        <p:txBody>
          <a:bodyPr>
            <a:normAutofit fontScale="85000" lnSpcReduction="10000"/>
          </a:bodyPr>
          <a:lstStyle/>
          <a:p>
            <a:r>
              <a:rPr lang="id-ID" b="1" dirty="0" smtClean="0"/>
              <a:t>Perbedaan Temporer kena pajak </a:t>
            </a:r>
            <a:r>
              <a:rPr lang="id-ID" b="1" i="1" dirty="0" smtClean="0"/>
              <a:t>(taxable temporary differences)</a:t>
            </a:r>
            <a:r>
              <a:rPr lang="id-ID" dirty="0" smtClean="0"/>
              <a:t> adalah perbedaan yang menimbulkan suatu jumlah kena pajak dalam penghitungan laba fiskal periode mendatang pada saat nilai tercatat aset dipulihkan atau nilai tercatat kewajiban tersebut dilunasi. Jumlah pajak penghasilan yang diharapkan akan dibayar pada penghasilan kena pajak tambahan di masa mendatang akan dicatat pada neraca sebagai Kewajiban Pajak Tangguhan </a:t>
            </a:r>
            <a:r>
              <a:rPr lang="id-ID" i="1" dirty="0" smtClean="0"/>
              <a:t>(Deffered Tax Liabilities/DTL)</a:t>
            </a:r>
            <a:r>
              <a:rPr lang="id-ID" dirty="0" smtClean="0"/>
              <a:t>. Contoh-contoh kewajiban pajak tangguhan :</a:t>
            </a:r>
          </a:p>
          <a:p>
            <a:pPr marL="457200" indent="-457200">
              <a:buFont typeface="+mj-lt"/>
              <a:buAutoNum type="arabicPeriod"/>
            </a:pPr>
            <a:r>
              <a:rPr lang="id-ID" dirty="0" smtClean="0"/>
              <a:t>Metode penjualan pencicilan (Installment sales method), untuk tujuan perpajakan menggunakan dasar kas, sedangkan untuk pelaporan keuangan (financial reporting) menggunakan dasar akrual untuk pengakuan pendapatan penjualannya.</a:t>
            </a:r>
          </a:p>
          <a:p>
            <a:pPr marL="457200" indent="-457200">
              <a:buFont typeface="+mj-lt"/>
              <a:buAutoNum type="arabicPeriod"/>
            </a:pPr>
            <a:r>
              <a:rPr lang="id-ID" dirty="0" smtClean="0"/>
              <a:t>Keuntungan yang belum direalisasi untuk trading securities, keuntungan tersebut akan diakui untuk tujuan pelaporan keuangan, sedangkan untuk tujuan perpajakan keuntungan akan diakui pada saat sekuritas tersebut dijual.</a:t>
            </a:r>
          </a:p>
          <a:p>
            <a:pPr marL="457200" indent="-457200">
              <a:buFont typeface="+mj-lt"/>
              <a:buAutoNum type="arabicPeriod"/>
            </a:pPr>
            <a:r>
              <a:rPr lang="id-ID" dirty="0"/>
              <a:t>M</a:t>
            </a:r>
            <a:r>
              <a:rPr lang="id-ID" dirty="0" smtClean="0"/>
              <a:t>etode penyusunan aset tetap untuk tujuan pelaporan keuangan dan perpajakan.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endParaRPr lang="id-ID" dirty="0"/>
          </a:p>
        </p:txBody>
      </p:sp>
      <p:sp>
        <p:nvSpPr>
          <p:cNvPr id="3" name="Content Placeholder 2"/>
          <p:cNvSpPr>
            <a:spLocks noGrp="1"/>
          </p:cNvSpPr>
          <p:nvPr>
            <p:ph sz="quarter" idx="1"/>
          </p:nvPr>
        </p:nvSpPr>
        <p:spPr>
          <a:xfrm>
            <a:off x="457200" y="714356"/>
            <a:ext cx="8258204" cy="5759596"/>
          </a:xfrm>
        </p:spPr>
        <p:txBody>
          <a:bodyPr>
            <a:normAutofit fontScale="85000" lnSpcReduction="20000"/>
          </a:bodyPr>
          <a:lstStyle/>
          <a:p>
            <a:r>
              <a:rPr lang="id-ID" b="1" dirty="0" smtClean="0"/>
              <a:t>Perbedaan  yang boleh dikurangkan </a:t>
            </a:r>
            <a:r>
              <a:rPr lang="id-ID" b="1" i="1" dirty="0" smtClean="0"/>
              <a:t>(deductible Temporary diffrences)</a:t>
            </a:r>
            <a:r>
              <a:rPr lang="id-ID" dirty="0" smtClean="0"/>
              <a:t> adalah perbedaan temporer yang menimbulkan suatu jumlah yang boleh dikurangkan dalam penghitungan laba fiskal periode mendatang pada saat nilai tercatat aset dipulihkan atau nilai tercatat kewajiban tersebut dilunasi. Jumlah pengangguran pajak penghasilan yang diharapkan ini akan dicatat pada neraca sebagai Aset Pajak Tangguhan </a:t>
            </a:r>
            <a:r>
              <a:rPr lang="id-ID" i="1" dirty="0" smtClean="0"/>
              <a:t>(Deffered Tax Asset/ DTA)</a:t>
            </a:r>
            <a:r>
              <a:rPr lang="id-ID" dirty="0" smtClean="0"/>
              <a:t>. Contoh-contoh aset pajak tangguhan:</a:t>
            </a:r>
          </a:p>
          <a:p>
            <a:pPr marL="457200" indent="-457200">
              <a:buFont typeface="+mj-lt"/>
              <a:buAutoNum type="arabicPeriod"/>
            </a:pPr>
            <a:r>
              <a:rPr lang="id-ID" dirty="0" smtClean="0"/>
              <a:t>Pendapatan diterima dimuka </a:t>
            </a:r>
            <a:r>
              <a:rPr lang="id-ID" i="1" dirty="0" smtClean="0"/>
              <a:t>(unearned revenue)</a:t>
            </a:r>
            <a:r>
              <a:rPr lang="id-ID" dirty="0" smtClean="0"/>
              <a:t>, pendapatan akan diakui pada saat periode perolehannya untuk tujuan perpajakan, tapi akan ditangguhkan pengakuan pendapatannya pada periode mendatang untuk tujuan pelaporan keuangan.</a:t>
            </a:r>
          </a:p>
          <a:p>
            <a:pPr marL="457200" indent="-457200">
              <a:buFont typeface="+mj-lt"/>
              <a:buAutoNum type="arabicPeriod"/>
            </a:pPr>
            <a:r>
              <a:rPr lang="id-ID" dirty="0" smtClean="0"/>
              <a:t>Beban garansi </a:t>
            </a:r>
            <a:r>
              <a:rPr lang="id-ID" i="1" dirty="0" smtClean="0"/>
              <a:t>(Warranty expense)</a:t>
            </a:r>
            <a:r>
              <a:rPr lang="id-ID" dirty="0" smtClean="0"/>
              <a:t> atau beban piutang tak tertagih </a:t>
            </a:r>
            <a:r>
              <a:rPr lang="id-ID" i="1" dirty="0" smtClean="0"/>
              <a:t>(bad debt expense)</a:t>
            </a:r>
            <a:r>
              <a:rPr lang="id-ID" dirty="0" smtClean="0"/>
              <a:t> akan dikurangkan untuk tujuan perpajakan ketika telah benar-benar terjadi, namun akan menjadi akrual pada tahun penjualan untuk tujuan pelaporan keuangan.</a:t>
            </a:r>
          </a:p>
          <a:p>
            <a:pPr marL="457200" indent="-457200">
              <a:buFont typeface="+mj-lt"/>
              <a:buAutoNum type="arabicPeriod"/>
            </a:pPr>
            <a:r>
              <a:rPr lang="id-ID" dirty="0" smtClean="0"/>
              <a:t>Kerugian yang belum direalisasi untuk trading securities, kerugian tersebut akan diakui utnuk tujuan pelaporan keuangan, sedangkan untuk tujuan perpajakan akan diakui pada saat sekuritas tersebut dijual.</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Beda Waktu/Sementara</a:t>
            </a:r>
            <a:endParaRPr lang="id-ID" dirty="0"/>
          </a:p>
        </p:txBody>
      </p:sp>
      <p:sp>
        <p:nvSpPr>
          <p:cNvPr id="3" name="Content Placeholder 2"/>
          <p:cNvSpPr>
            <a:spLocks noGrp="1"/>
          </p:cNvSpPr>
          <p:nvPr>
            <p:ph sz="quarter" idx="1"/>
          </p:nvPr>
        </p:nvSpPr>
        <p:spPr>
          <a:xfrm>
            <a:off x="457200" y="1600200"/>
            <a:ext cx="7901014" cy="4873752"/>
          </a:xfrm>
        </p:spPr>
        <p:txBody>
          <a:bodyPr/>
          <a:lstStyle/>
          <a:p>
            <a:pPr>
              <a:buNone/>
            </a:pPr>
            <a:r>
              <a:rPr lang="id-ID" dirty="0" smtClean="0"/>
              <a:t>	Beda waktu artinya secara keseluruhan beban atau pendapatan akuntansi maupun </a:t>
            </a:r>
            <a:r>
              <a:rPr lang="id-ID" smtClean="0"/>
              <a:t>perpajakan </a:t>
            </a:r>
            <a:r>
              <a:rPr lang="id-ID" smtClean="0"/>
              <a:t>sebenarnya </a:t>
            </a:r>
            <a:r>
              <a:rPr lang="id-ID" dirty="0" smtClean="0"/>
              <a:t>sama, tetapi berbeda alokasi setiap tahunnya. Beda waktu dapat berasal dari perbedaan akrual dan realisasinya, penyusutan, amortisasi, dan kompensasi kerugian fiskal antara akuntansi dan perpajakan. Beda waktu akan menimbulkan asset/kewajiban pajak tangguhan, sementara beda tetap tidak.</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Beban Pajak Tangguhan dan Pendapatan Pajak Tangguhan</a:t>
            </a:r>
            <a:endParaRPr lang="id-ID" dirty="0"/>
          </a:p>
        </p:txBody>
      </p:sp>
      <p:sp>
        <p:nvSpPr>
          <p:cNvPr id="3" name="Content Placeholder 2"/>
          <p:cNvSpPr>
            <a:spLocks noGrp="1"/>
          </p:cNvSpPr>
          <p:nvPr>
            <p:ph sz="quarter" idx="1"/>
          </p:nvPr>
        </p:nvSpPr>
        <p:spPr/>
        <p:txBody>
          <a:bodyPr/>
          <a:lstStyle/>
          <a:p>
            <a:pPr>
              <a:buNone/>
            </a:pPr>
            <a:r>
              <a:rPr lang="id-ID" dirty="0" smtClean="0"/>
              <a:t>Pajak Kini (</a:t>
            </a:r>
            <a:r>
              <a:rPr lang="id-ID" i="1" dirty="0" smtClean="0"/>
              <a:t>current tax</a:t>
            </a:r>
            <a:r>
              <a:rPr lang="id-ID" dirty="0" smtClean="0"/>
              <a:t>) adalah jumlah PPh terhutang atas Penghasilan Kena Pajak pada satu periode.</a:t>
            </a:r>
          </a:p>
          <a:p>
            <a:r>
              <a:rPr lang="id-ID" dirty="0" smtClean="0"/>
              <a:t>Beban pajak tangguhan akan menimbulkan kewajiban pajak tangguhan</a:t>
            </a:r>
          </a:p>
          <a:p>
            <a:r>
              <a:rPr lang="id-ID" dirty="0" smtClean="0"/>
              <a:t>Pendapatan pajak tangguhan menimbulkan aset pajak tangguhan.</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TotalTime>
  <Words>351</Words>
  <Application>Microsoft Office PowerPoint</Application>
  <PresentationFormat>On-screen Show (4:3)</PresentationFormat>
  <Paragraphs>209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Akuntansi Pajak Penghasilan</vt:lpstr>
      <vt:lpstr>Definisi</vt:lpstr>
      <vt:lpstr>PowerPoint Presentation</vt:lpstr>
      <vt:lpstr>Implementasi Pajak Kini dan Pajak Tangguhan</vt:lpstr>
      <vt:lpstr>PowerPoint Presentation</vt:lpstr>
      <vt:lpstr>PowerPoint Presentation</vt:lpstr>
      <vt:lpstr>PowerPoint Presentation</vt:lpstr>
      <vt:lpstr>Beda Waktu/Sementara</vt:lpstr>
      <vt:lpstr>Beban Pajak Tangguhan dan Pendapatan Pajak Tangguhan</vt:lpstr>
      <vt:lpstr>Aset dan Kewajiban Pajak Tangguhan</vt:lpstr>
      <vt:lpstr>PowerPoint Presentation</vt:lpstr>
      <vt:lpstr>Penyajian Pajak Kini dan Pajak Tangguhan dalam Laporan Keuangan Komersial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TUGAS Kelas J</vt:lpstr>
      <vt:lpstr>TUGAS Kelas I</vt:lpstr>
      <vt:lpstr>TUGAS Kelas 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Penghasilan</dc:title>
  <dc:creator>asus</dc:creator>
  <cp:lastModifiedBy>ASUS</cp:lastModifiedBy>
  <cp:revision>55</cp:revision>
  <dcterms:created xsi:type="dcterms:W3CDTF">2016-05-06T23:50:57Z</dcterms:created>
  <dcterms:modified xsi:type="dcterms:W3CDTF">2016-06-15T03:53:14Z</dcterms:modified>
</cp:coreProperties>
</file>